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73" r:id="rId2"/>
    <p:sldId id="274" r:id="rId3"/>
    <p:sldId id="261" r:id="rId4"/>
    <p:sldId id="256" r:id="rId5"/>
    <p:sldId id="257" r:id="rId6"/>
    <p:sldId id="258" r:id="rId7"/>
    <p:sldId id="263" r:id="rId8"/>
    <p:sldId id="259" r:id="rId9"/>
    <p:sldId id="260" r:id="rId10"/>
    <p:sldId id="277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3300"/>
    <a:srgbClr val="FF0000"/>
    <a:srgbClr val="FF6600"/>
    <a:srgbClr val="FFFF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29" autoAdjust="0"/>
    <p:restoredTop sz="94660" autoAdjust="0"/>
  </p:normalViewPr>
  <p:slideViewPr>
    <p:cSldViewPr>
      <p:cViewPr>
        <p:scale>
          <a:sx n="100" d="100"/>
          <a:sy n="100" d="100"/>
        </p:scale>
        <p:origin x="-72" y="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7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A9FE2-099F-4F28-8720-446AB51CAA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0E75C-80F1-4A97-B54A-E851A7CA89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6056D-1E99-4816-B0B8-CA9EEAA9C9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A9A45-13B1-4205-BC23-A8E0A24E9D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21FDD-4B57-4D38-B0D8-0761644C0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2E412-4BF6-4180-AE41-F4A0829B3F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9A057-4FA0-4DE8-B905-859833792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7868A-6F92-4C27-82A2-10E76D5FB3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60114-6FEE-4EE2-8A5E-12DCA7C64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10998-1783-4EB2-AF0F-972FCBAE4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BE9D8-31C0-483C-9751-002642C2A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90E35-A029-484E-AF0B-B5345DD83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B38E4D6-5A40-4A74-928F-A4EC1C1A17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4191000" cy="2438400"/>
          </a:xfrm>
        </p:spPr>
        <p:txBody>
          <a:bodyPr/>
          <a:lstStyle/>
          <a:p>
            <a:pPr marL="762000" indent="-762000" eaLnBrk="1" hangingPunct="1">
              <a:buFont typeface="Wingdings" pitchFamily="2" charset="2"/>
              <a:buAutoNum type="romanUcPeriod"/>
            </a:pPr>
            <a:r>
              <a:rPr lang="en-US" b="1" smtClean="0"/>
              <a:t>Kiểm tra bài cũ:</a:t>
            </a:r>
          </a:p>
          <a:p>
            <a:pPr marL="762000" indent="-762000" eaLnBrk="1" hangingPunct="1">
              <a:buFont typeface="Wingdings" pitchFamily="2" charset="2"/>
              <a:buNone/>
            </a:pPr>
            <a:r>
              <a:rPr lang="en-US" smtClean="0"/>
              <a:t>Đặt tính rồi tính:</a:t>
            </a:r>
          </a:p>
          <a:p>
            <a:pPr marL="762000" indent="-762000" eaLnBrk="1" hangingPunct="1">
              <a:buFont typeface="Wingdings" pitchFamily="2" charset="2"/>
              <a:buAutoNum type="alphaLcPeriod"/>
            </a:pPr>
            <a:r>
              <a:rPr lang="en-US" smtClean="0"/>
              <a:t>1764 + 764 =</a:t>
            </a:r>
          </a:p>
          <a:p>
            <a:pPr marL="762000" indent="-762000" eaLnBrk="1" hangingPunct="1">
              <a:buFont typeface="Wingdings" pitchFamily="2" charset="2"/>
              <a:buAutoNum type="alphaLcPeriod"/>
            </a:pPr>
            <a:r>
              <a:rPr lang="en-US" smtClean="0"/>
              <a:t>1764 – 764 =</a:t>
            </a:r>
          </a:p>
        </p:txBody>
      </p:sp>
      <p:sp>
        <p:nvSpPr>
          <p:cNvPr id="166916" name="Rectangle 4"/>
          <p:cNvSpPr>
            <a:spLocks noChangeArrowheads="1"/>
          </p:cNvSpPr>
          <p:nvPr/>
        </p:nvSpPr>
        <p:spPr bwMode="auto">
          <a:xfrm>
            <a:off x="609600" y="3657600"/>
            <a:ext cx="4038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62000" indent="-762000">
              <a:spcBef>
                <a:spcPct val="20000"/>
              </a:spcBef>
            </a:pPr>
            <a:r>
              <a:rPr lang="en-US" sz="3200"/>
              <a:t>Đáp án:      a. 	1764</a:t>
            </a:r>
          </a:p>
          <a:p>
            <a:pPr marL="762000" indent="-762000">
              <a:spcBef>
                <a:spcPct val="20000"/>
              </a:spcBef>
            </a:pPr>
            <a:r>
              <a:rPr lang="en-US" sz="3200"/>
              <a:t>               	          764</a:t>
            </a:r>
          </a:p>
          <a:p>
            <a:pPr marL="762000" indent="-762000">
              <a:spcBef>
                <a:spcPct val="20000"/>
              </a:spcBef>
            </a:pPr>
            <a:r>
              <a:rPr lang="en-US" sz="3200"/>
              <a:t>				</a:t>
            </a:r>
            <a:r>
              <a:rPr lang="en-US" sz="3200">
                <a:solidFill>
                  <a:srgbClr val="FF0000"/>
                </a:solidFill>
              </a:rPr>
              <a:t>2528</a:t>
            </a:r>
          </a:p>
          <a:p>
            <a:pPr marL="762000" indent="-762000">
              <a:spcBef>
                <a:spcPct val="20000"/>
              </a:spcBef>
            </a:pPr>
            <a:endParaRPr lang="en-US" sz="3200"/>
          </a:p>
        </p:txBody>
      </p:sp>
      <p:sp>
        <p:nvSpPr>
          <p:cNvPr id="166919" name="Rectangle 7"/>
          <p:cNvSpPr>
            <a:spLocks noChangeArrowheads="1"/>
          </p:cNvSpPr>
          <p:nvPr/>
        </p:nvSpPr>
        <p:spPr bwMode="auto">
          <a:xfrm>
            <a:off x="3733800" y="3657600"/>
            <a:ext cx="4038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62000" indent="-762000">
              <a:spcBef>
                <a:spcPct val="20000"/>
              </a:spcBef>
            </a:pPr>
            <a:r>
              <a:rPr lang="en-US" sz="3200"/>
              <a:t>			b. 	1764</a:t>
            </a:r>
          </a:p>
          <a:p>
            <a:pPr marL="762000" indent="-762000">
              <a:spcBef>
                <a:spcPct val="20000"/>
              </a:spcBef>
            </a:pPr>
            <a:r>
              <a:rPr lang="en-US" sz="3200"/>
              <a:t>               	 	  764</a:t>
            </a:r>
          </a:p>
          <a:p>
            <a:pPr marL="762000" indent="-762000">
              <a:spcBef>
                <a:spcPct val="20000"/>
              </a:spcBef>
            </a:pPr>
            <a:r>
              <a:rPr lang="en-US" sz="3200"/>
              <a:t>				</a:t>
            </a:r>
            <a:r>
              <a:rPr lang="en-US" sz="3200">
                <a:solidFill>
                  <a:srgbClr val="FF0000"/>
                </a:solidFill>
              </a:rPr>
              <a:t>1000</a:t>
            </a:r>
          </a:p>
          <a:p>
            <a:pPr marL="762000" indent="-762000">
              <a:spcBef>
                <a:spcPct val="20000"/>
              </a:spcBef>
            </a:pPr>
            <a:endParaRPr lang="en-US" sz="3200"/>
          </a:p>
        </p:txBody>
      </p:sp>
      <p:sp>
        <p:nvSpPr>
          <p:cNvPr id="166920" name="Text Box 8"/>
          <p:cNvSpPr txBox="1">
            <a:spLocks noChangeArrowheads="1"/>
          </p:cNvSpPr>
          <p:nvPr/>
        </p:nvSpPr>
        <p:spPr bwMode="auto">
          <a:xfrm>
            <a:off x="6324600" y="39624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-</a:t>
            </a:r>
          </a:p>
        </p:txBody>
      </p:sp>
      <p:sp>
        <p:nvSpPr>
          <p:cNvPr id="166921" name="Line 9"/>
          <p:cNvSpPr>
            <a:spLocks noChangeShapeType="1"/>
          </p:cNvSpPr>
          <p:nvPr/>
        </p:nvSpPr>
        <p:spPr bwMode="auto">
          <a:xfrm>
            <a:off x="3276600" y="4800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922" name="Text Box 10"/>
          <p:cNvSpPr txBox="1">
            <a:spLocks noChangeArrowheads="1"/>
          </p:cNvSpPr>
          <p:nvPr/>
        </p:nvSpPr>
        <p:spPr bwMode="auto">
          <a:xfrm>
            <a:off x="3124200" y="39624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+</a:t>
            </a:r>
          </a:p>
        </p:txBody>
      </p:sp>
      <p:sp>
        <p:nvSpPr>
          <p:cNvPr id="166923" name="Line 11"/>
          <p:cNvSpPr>
            <a:spLocks noChangeShapeType="1"/>
          </p:cNvSpPr>
          <p:nvPr/>
        </p:nvSpPr>
        <p:spPr bwMode="auto">
          <a:xfrm>
            <a:off x="6419850" y="4800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6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6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6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6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6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6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6" grpId="0"/>
      <p:bldP spid="166919" grpId="0"/>
      <p:bldP spid="166920" grpId="0"/>
      <p:bldP spid="166921" grpId="0" animBg="1"/>
      <p:bldP spid="166922" grpId="0"/>
      <p:bldP spid="16692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2362200" y="1944688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Số bé:</a:t>
            </a: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2374900" y="1335088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Số lớn:</a:t>
            </a:r>
          </a:p>
        </p:txBody>
      </p:sp>
      <p:sp>
        <p:nvSpPr>
          <p:cNvPr id="11268" name="AutoShape 6"/>
          <p:cNvSpPr>
            <a:spLocks/>
          </p:cNvSpPr>
          <p:nvPr/>
        </p:nvSpPr>
        <p:spPr bwMode="auto">
          <a:xfrm>
            <a:off x="6324600" y="1279525"/>
            <a:ext cx="76200" cy="1143000"/>
          </a:xfrm>
          <a:prstGeom prst="rightBrace">
            <a:avLst>
              <a:gd name="adj1" fmla="val 1250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4267200" y="2803525"/>
            <a:ext cx="276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?</a:t>
            </a:r>
          </a:p>
        </p:txBody>
      </p:sp>
      <p:sp>
        <p:nvSpPr>
          <p:cNvPr id="11270" name="Line 8"/>
          <p:cNvSpPr>
            <a:spLocks noChangeShapeType="1"/>
          </p:cNvSpPr>
          <p:nvPr/>
        </p:nvSpPr>
        <p:spPr bwMode="auto">
          <a:xfrm>
            <a:off x="5581650" y="1593850"/>
            <a:ext cx="1588" cy="6096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>
            <a:off x="3352800" y="1584325"/>
            <a:ext cx="1588" cy="6096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4724400" y="593725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?</a:t>
            </a:r>
          </a:p>
        </p:txBody>
      </p:sp>
      <p:sp>
        <p:nvSpPr>
          <p:cNvPr id="11273" name="Line 11"/>
          <p:cNvSpPr>
            <a:spLocks noChangeShapeType="1"/>
          </p:cNvSpPr>
          <p:nvPr/>
        </p:nvSpPr>
        <p:spPr bwMode="auto">
          <a:xfrm>
            <a:off x="5581650" y="1603375"/>
            <a:ext cx="68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4" name="Line 12"/>
          <p:cNvSpPr>
            <a:spLocks noChangeShapeType="1"/>
          </p:cNvSpPr>
          <p:nvPr/>
        </p:nvSpPr>
        <p:spPr bwMode="auto">
          <a:xfrm>
            <a:off x="6267450" y="1527175"/>
            <a:ext cx="15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5" name="Arc 13"/>
          <p:cNvSpPr>
            <a:spLocks/>
          </p:cNvSpPr>
          <p:nvPr/>
        </p:nvSpPr>
        <p:spPr bwMode="auto">
          <a:xfrm rot="3779919" flipV="1">
            <a:off x="3939382" y="1226344"/>
            <a:ext cx="1143000" cy="2001837"/>
          </a:xfrm>
          <a:custGeom>
            <a:avLst/>
            <a:gdLst>
              <a:gd name="T0" fmla="*/ 0 w 21600"/>
              <a:gd name="T1" fmla="*/ 0 h 31534"/>
              <a:gd name="T2" fmla="*/ 2147483647 w 21600"/>
              <a:gd name="T3" fmla="*/ 2147483647 h 31534"/>
              <a:gd name="T4" fmla="*/ 0 w 21600"/>
              <a:gd name="T5" fmla="*/ 2147483647 h 31534"/>
              <a:gd name="T6" fmla="*/ 0 60000 65536"/>
              <a:gd name="T7" fmla="*/ 0 60000 65536"/>
              <a:gd name="T8" fmla="*/ 0 60000 65536"/>
              <a:gd name="T9" fmla="*/ 0 w 21600"/>
              <a:gd name="T10" fmla="*/ 0 h 31534"/>
              <a:gd name="T11" fmla="*/ 21600 w 21600"/>
              <a:gd name="T12" fmla="*/ 31534 h 315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153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057"/>
                  <a:pt x="20770" y="28464"/>
                  <a:pt x="19180" y="31534"/>
                </a:cubicBezTo>
              </a:path>
              <a:path w="21600" h="3153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057"/>
                  <a:pt x="20770" y="28464"/>
                  <a:pt x="19180" y="3153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276" name="Group 14"/>
          <p:cNvGrpSpPr>
            <a:grpSpLocks/>
          </p:cNvGrpSpPr>
          <p:nvPr/>
        </p:nvGrpSpPr>
        <p:grpSpPr bwMode="auto">
          <a:xfrm>
            <a:off x="3352800" y="2098675"/>
            <a:ext cx="2238375" cy="190500"/>
            <a:chOff x="576" y="2052"/>
            <a:chExt cx="1410" cy="120"/>
          </a:xfrm>
        </p:grpSpPr>
        <p:sp>
          <p:nvSpPr>
            <p:cNvPr id="11294" name="Line 15"/>
            <p:cNvSpPr>
              <a:spLocks noChangeShapeType="1"/>
            </p:cNvSpPr>
            <p:nvPr/>
          </p:nvSpPr>
          <p:spPr bwMode="auto">
            <a:xfrm rot="16200000" flipH="1">
              <a:off x="1265" y="1409"/>
              <a:ext cx="14" cy="13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5" name="Line 16"/>
            <p:cNvSpPr>
              <a:spLocks noChangeShapeType="1"/>
            </p:cNvSpPr>
            <p:nvPr/>
          </p:nvSpPr>
          <p:spPr bwMode="auto">
            <a:xfrm rot="10475288" flipH="1">
              <a:off x="1974" y="2070"/>
              <a:ext cx="12" cy="10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6" name="Line 17"/>
            <p:cNvSpPr>
              <a:spLocks noChangeShapeType="1"/>
            </p:cNvSpPr>
            <p:nvPr/>
          </p:nvSpPr>
          <p:spPr bwMode="auto">
            <a:xfrm>
              <a:off x="582" y="2052"/>
              <a:ext cx="1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77" name="Group 18"/>
          <p:cNvGrpSpPr>
            <a:grpSpLocks/>
          </p:cNvGrpSpPr>
          <p:nvPr/>
        </p:nvGrpSpPr>
        <p:grpSpPr bwMode="auto">
          <a:xfrm>
            <a:off x="3352800" y="1508125"/>
            <a:ext cx="2238375" cy="190500"/>
            <a:chOff x="576" y="2052"/>
            <a:chExt cx="1410" cy="120"/>
          </a:xfrm>
        </p:grpSpPr>
        <p:sp>
          <p:nvSpPr>
            <p:cNvPr id="11291" name="Line 19"/>
            <p:cNvSpPr>
              <a:spLocks noChangeShapeType="1"/>
            </p:cNvSpPr>
            <p:nvPr/>
          </p:nvSpPr>
          <p:spPr bwMode="auto">
            <a:xfrm rot="16200000" flipH="1">
              <a:off x="1265" y="1409"/>
              <a:ext cx="14" cy="13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2" name="Line 20"/>
            <p:cNvSpPr>
              <a:spLocks noChangeShapeType="1"/>
            </p:cNvSpPr>
            <p:nvPr/>
          </p:nvSpPr>
          <p:spPr bwMode="auto">
            <a:xfrm rot="10475288" flipH="1">
              <a:off x="1974" y="2070"/>
              <a:ext cx="12" cy="10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3" name="Line 21"/>
            <p:cNvSpPr>
              <a:spLocks noChangeShapeType="1"/>
            </p:cNvSpPr>
            <p:nvPr/>
          </p:nvSpPr>
          <p:spPr bwMode="auto">
            <a:xfrm>
              <a:off x="582" y="2052"/>
              <a:ext cx="1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8" name="Arc 22"/>
          <p:cNvSpPr>
            <a:spLocks/>
          </p:cNvSpPr>
          <p:nvPr/>
        </p:nvSpPr>
        <p:spPr bwMode="auto">
          <a:xfrm rot="13731733" flipV="1">
            <a:off x="3831432" y="551656"/>
            <a:ext cx="2057400" cy="2128837"/>
          </a:xfrm>
          <a:custGeom>
            <a:avLst/>
            <a:gdLst>
              <a:gd name="T0" fmla="*/ 1292785491 w 21600"/>
              <a:gd name="T1" fmla="*/ 0 h 21548"/>
              <a:gd name="T2" fmla="*/ 2147483647 w 21600"/>
              <a:gd name="T3" fmla="*/ 2147483647 h 21548"/>
              <a:gd name="T4" fmla="*/ 0 w 21600"/>
              <a:gd name="T5" fmla="*/ 2147483647 h 21548"/>
              <a:gd name="T6" fmla="*/ 0 60000 65536"/>
              <a:gd name="T7" fmla="*/ 0 60000 65536"/>
              <a:gd name="T8" fmla="*/ 0 60000 65536"/>
              <a:gd name="T9" fmla="*/ 0 w 21600"/>
              <a:gd name="T10" fmla="*/ 0 h 21548"/>
              <a:gd name="T11" fmla="*/ 21600 w 21600"/>
              <a:gd name="T12" fmla="*/ 21548 h 215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48" fill="none" extrusionOk="0">
                <a:moveTo>
                  <a:pt x="1496" y="-1"/>
                </a:moveTo>
                <a:cubicBezTo>
                  <a:pt x="12817" y="785"/>
                  <a:pt x="21600" y="10199"/>
                  <a:pt x="21600" y="21548"/>
                </a:cubicBezTo>
              </a:path>
              <a:path w="21600" h="21548" stroke="0" extrusionOk="0">
                <a:moveTo>
                  <a:pt x="1496" y="-1"/>
                </a:moveTo>
                <a:cubicBezTo>
                  <a:pt x="12817" y="785"/>
                  <a:pt x="21600" y="10199"/>
                  <a:pt x="21600" y="21548"/>
                </a:cubicBezTo>
                <a:lnTo>
                  <a:pt x="0" y="21548"/>
                </a:lnTo>
                <a:lnTo>
                  <a:pt x="1496" y="-1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Text Box 23"/>
          <p:cNvSpPr txBox="1">
            <a:spLocks noChangeArrowheads="1"/>
          </p:cNvSpPr>
          <p:nvPr/>
        </p:nvSpPr>
        <p:spPr bwMode="auto">
          <a:xfrm>
            <a:off x="6477000" y="1660525"/>
            <a:ext cx="45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70</a:t>
            </a:r>
          </a:p>
        </p:txBody>
      </p:sp>
      <p:sp>
        <p:nvSpPr>
          <p:cNvPr id="11280" name="Text Box 24"/>
          <p:cNvSpPr txBox="1">
            <a:spLocks noChangeArrowheads="1"/>
          </p:cNvSpPr>
          <p:nvPr/>
        </p:nvSpPr>
        <p:spPr bwMode="auto">
          <a:xfrm>
            <a:off x="5638800" y="1660525"/>
            <a:ext cx="45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10</a:t>
            </a:r>
          </a:p>
        </p:txBody>
      </p:sp>
      <p:sp>
        <p:nvSpPr>
          <p:cNvPr id="11281" name="Arc 25"/>
          <p:cNvSpPr>
            <a:spLocks/>
          </p:cNvSpPr>
          <p:nvPr/>
        </p:nvSpPr>
        <p:spPr bwMode="auto">
          <a:xfrm rot="6852918">
            <a:off x="5637213" y="1138237"/>
            <a:ext cx="762000" cy="606425"/>
          </a:xfrm>
          <a:custGeom>
            <a:avLst/>
            <a:gdLst>
              <a:gd name="T0" fmla="*/ 573604747 w 21600"/>
              <a:gd name="T1" fmla="*/ 0 h 17201"/>
              <a:gd name="T2" fmla="*/ 948325308 w 21600"/>
              <a:gd name="T3" fmla="*/ 753743521 h 17201"/>
              <a:gd name="T4" fmla="*/ 0 w 21600"/>
              <a:gd name="T5" fmla="*/ 753743521 h 17201"/>
              <a:gd name="T6" fmla="*/ 0 60000 65536"/>
              <a:gd name="T7" fmla="*/ 0 60000 65536"/>
              <a:gd name="T8" fmla="*/ 0 60000 65536"/>
              <a:gd name="T9" fmla="*/ 0 w 21600"/>
              <a:gd name="T10" fmla="*/ 0 h 17201"/>
              <a:gd name="T11" fmla="*/ 21600 w 21600"/>
              <a:gd name="T12" fmla="*/ 17201 h 1720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01" fill="none" extrusionOk="0">
                <a:moveTo>
                  <a:pt x="13064" y="0"/>
                </a:moveTo>
                <a:cubicBezTo>
                  <a:pt x="18442" y="4084"/>
                  <a:pt x="21600" y="10448"/>
                  <a:pt x="21600" y="17201"/>
                </a:cubicBezTo>
              </a:path>
              <a:path w="21600" h="17201" stroke="0" extrusionOk="0">
                <a:moveTo>
                  <a:pt x="13064" y="0"/>
                </a:moveTo>
                <a:cubicBezTo>
                  <a:pt x="18442" y="4084"/>
                  <a:pt x="21600" y="10448"/>
                  <a:pt x="21600" y="17201"/>
                </a:cubicBezTo>
                <a:lnTo>
                  <a:pt x="0" y="17201"/>
                </a:lnTo>
                <a:lnTo>
                  <a:pt x="13064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Rectangle 26"/>
          <p:cNvSpPr>
            <a:spLocks noChangeArrowheads="1"/>
          </p:cNvSpPr>
          <p:nvPr/>
        </p:nvSpPr>
        <p:spPr bwMode="auto">
          <a:xfrm>
            <a:off x="0" y="168275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>
                <a:solidFill>
                  <a:srgbClr val="0000FF"/>
                </a:solidFill>
              </a:rPr>
              <a:t>Bài toán:</a:t>
            </a:r>
            <a:r>
              <a:rPr lang="en-US" sz="2400"/>
              <a:t> </a:t>
            </a:r>
            <a:r>
              <a:rPr lang="en-US" sz="2400" b="1"/>
              <a:t>Tổng của hai số là 70. Hiệu của hai số đó là 10. Tìm hai số đó.</a:t>
            </a:r>
          </a:p>
        </p:txBody>
      </p:sp>
      <p:sp>
        <p:nvSpPr>
          <p:cNvPr id="11283" name="Text Box 27"/>
          <p:cNvSpPr txBox="1">
            <a:spLocks noChangeArrowheads="1"/>
          </p:cNvSpPr>
          <p:nvPr/>
        </p:nvSpPr>
        <p:spPr bwMode="auto">
          <a:xfrm>
            <a:off x="457200" y="11969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Tóm tắt</a:t>
            </a:r>
          </a:p>
        </p:txBody>
      </p:sp>
      <p:sp>
        <p:nvSpPr>
          <p:cNvPr id="11284" name="Line 28"/>
          <p:cNvSpPr>
            <a:spLocks noChangeShapeType="1"/>
          </p:cNvSpPr>
          <p:nvPr/>
        </p:nvSpPr>
        <p:spPr bwMode="auto">
          <a:xfrm>
            <a:off x="4419600" y="3581400"/>
            <a:ext cx="0" cy="3276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5" name="Text Box 29"/>
          <p:cNvSpPr txBox="1">
            <a:spLocks noChangeArrowheads="1"/>
          </p:cNvSpPr>
          <p:nvPr/>
        </p:nvSpPr>
        <p:spPr bwMode="auto">
          <a:xfrm>
            <a:off x="228600" y="2971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u="sng">
                <a:solidFill>
                  <a:srgbClr val="0000FF"/>
                </a:solidFill>
              </a:rPr>
              <a:t>Cách 1</a:t>
            </a:r>
          </a:p>
        </p:txBody>
      </p:sp>
      <p:sp>
        <p:nvSpPr>
          <p:cNvPr id="11286" name="Text Box 30"/>
          <p:cNvSpPr txBox="1">
            <a:spLocks noChangeArrowheads="1"/>
          </p:cNvSpPr>
          <p:nvPr/>
        </p:nvSpPr>
        <p:spPr bwMode="auto">
          <a:xfrm>
            <a:off x="4495800" y="3048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u="sng">
                <a:solidFill>
                  <a:srgbClr val="0000FF"/>
                </a:solidFill>
              </a:rPr>
              <a:t>Cách 2</a:t>
            </a:r>
          </a:p>
        </p:txBody>
      </p:sp>
      <p:sp>
        <p:nvSpPr>
          <p:cNvPr id="174118" name="Rectangle 38"/>
          <p:cNvSpPr>
            <a:spLocks noChangeArrowheads="1"/>
          </p:cNvSpPr>
          <p:nvPr/>
        </p:nvSpPr>
        <p:spPr bwMode="auto">
          <a:xfrm>
            <a:off x="0" y="3933825"/>
            <a:ext cx="41910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 eaLnBrk="0" hangingPunct="0">
              <a:defRPr/>
            </a:pPr>
            <a:r>
              <a:rPr lang="en-US" sz="22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Hai lần số bé là:</a:t>
            </a:r>
          </a:p>
          <a:p>
            <a:pPr lvl="2" eaLnBrk="0" hangingPunct="0">
              <a:defRPr/>
            </a:pPr>
            <a:r>
              <a:rPr lang="en-US" sz="22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70-10=60 </a:t>
            </a:r>
          </a:p>
          <a:p>
            <a:pPr lvl="2" eaLnBrk="0" hangingPunct="0">
              <a:defRPr/>
            </a:pPr>
            <a:r>
              <a:rPr lang="en-US" sz="22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 bé là:</a:t>
            </a:r>
          </a:p>
          <a:p>
            <a:pPr lvl="2" eaLnBrk="0" hangingPunct="0">
              <a:defRPr/>
            </a:pPr>
            <a:r>
              <a:rPr lang="en-US" sz="22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60:2=30 </a:t>
            </a:r>
          </a:p>
          <a:p>
            <a:pPr lvl="2" eaLnBrk="0" hangingPunct="0">
              <a:defRPr/>
            </a:pPr>
            <a:r>
              <a:rPr lang="en-US" sz="22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 lớn là:</a:t>
            </a:r>
          </a:p>
          <a:p>
            <a:pPr lvl="2" eaLnBrk="0" hangingPunct="0">
              <a:defRPr/>
            </a:pPr>
            <a:r>
              <a:rPr lang="en-US" sz="22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30+10=40 </a:t>
            </a:r>
          </a:p>
          <a:p>
            <a:pPr lvl="2" eaLnBrk="0" hangingPunct="0">
              <a:defRPr/>
            </a:pPr>
            <a:r>
              <a:rPr lang="en-US" sz="22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Đáp số: Số lớn: 40</a:t>
            </a:r>
          </a:p>
          <a:p>
            <a:pPr lvl="2" eaLnBrk="0" hangingPunct="0">
              <a:defRPr/>
            </a:pPr>
            <a:r>
              <a:rPr lang="en-US" sz="22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            Số bé : 30</a:t>
            </a:r>
            <a:r>
              <a:rPr lang="en-US" sz="2200">
                <a:latin typeface="Arial"/>
              </a:rPr>
              <a:t>.</a:t>
            </a:r>
          </a:p>
        </p:txBody>
      </p:sp>
      <p:sp>
        <p:nvSpPr>
          <p:cNvPr id="11288" name="Text Box 45"/>
          <p:cNvSpPr txBox="1">
            <a:spLocks noChangeArrowheads="1"/>
          </p:cNvSpPr>
          <p:nvPr/>
        </p:nvSpPr>
        <p:spPr bwMode="auto">
          <a:xfrm>
            <a:off x="1143000" y="3429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FF0000"/>
                </a:solidFill>
              </a:rPr>
              <a:t>Bài giải</a:t>
            </a:r>
          </a:p>
        </p:txBody>
      </p:sp>
      <p:sp>
        <p:nvSpPr>
          <p:cNvPr id="11289" name="Text Box 46"/>
          <p:cNvSpPr txBox="1">
            <a:spLocks noChangeArrowheads="1"/>
          </p:cNvSpPr>
          <p:nvPr/>
        </p:nvSpPr>
        <p:spPr bwMode="auto">
          <a:xfrm>
            <a:off x="5791200" y="3429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FF0000"/>
                </a:solidFill>
              </a:rPr>
              <a:t>Bài giải</a:t>
            </a:r>
          </a:p>
        </p:txBody>
      </p:sp>
      <p:sp>
        <p:nvSpPr>
          <p:cNvPr id="174127" name="Rectangle 47"/>
          <p:cNvSpPr>
            <a:spLocks noChangeArrowheads="1"/>
          </p:cNvSpPr>
          <p:nvPr/>
        </p:nvSpPr>
        <p:spPr bwMode="auto">
          <a:xfrm>
            <a:off x="4495800" y="3933825"/>
            <a:ext cx="47244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 eaLnBrk="0" hangingPunct="0">
              <a:defRPr/>
            </a:pPr>
            <a:r>
              <a:rPr lang="en-US" sz="22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Hai lần số lớn là:</a:t>
            </a:r>
          </a:p>
          <a:p>
            <a:pPr lvl="2" eaLnBrk="0" hangingPunct="0">
              <a:defRPr/>
            </a:pPr>
            <a:r>
              <a:rPr lang="en-US" sz="22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70+10=80</a:t>
            </a:r>
          </a:p>
          <a:p>
            <a:pPr lvl="2" eaLnBrk="0" hangingPunct="0">
              <a:defRPr/>
            </a:pPr>
            <a:r>
              <a:rPr lang="en-US" sz="22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 lớn là:</a:t>
            </a:r>
          </a:p>
          <a:p>
            <a:pPr lvl="2" eaLnBrk="0" hangingPunct="0">
              <a:defRPr/>
            </a:pPr>
            <a:r>
              <a:rPr lang="en-US" sz="22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80:2=40</a:t>
            </a:r>
          </a:p>
          <a:p>
            <a:pPr lvl="2" eaLnBrk="0" hangingPunct="0">
              <a:defRPr/>
            </a:pPr>
            <a:r>
              <a:rPr lang="en-US" sz="22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 bé là:</a:t>
            </a:r>
          </a:p>
          <a:p>
            <a:pPr lvl="2" eaLnBrk="0" hangingPunct="0">
              <a:defRPr/>
            </a:pPr>
            <a:r>
              <a:rPr lang="en-US" sz="22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40-10=30</a:t>
            </a:r>
          </a:p>
          <a:p>
            <a:pPr lvl="2" eaLnBrk="0" hangingPunct="0">
              <a:defRPr/>
            </a:pPr>
            <a:r>
              <a:rPr lang="en-US" sz="22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Đáp số: Số lớn: 40</a:t>
            </a:r>
          </a:p>
          <a:p>
            <a:pPr lvl="2" eaLnBrk="0" hangingPunct="0">
              <a:defRPr/>
            </a:pPr>
            <a:r>
              <a:rPr lang="en-US" sz="22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	  Số bé: 30.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ChangeArrowheads="1"/>
          </p:cNvSpPr>
          <p:nvPr/>
        </p:nvSpPr>
        <p:spPr bwMode="auto">
          <a:xfrm>
            <a:off x="457200" y="1828800"/>
            <a:ext cx="8229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 u="sng">
                <a:solidFill>
                  <a:srgbClr val="0000FF"/>
                </a:solidFill>
              </a:rPr>
              <a:t>Bài 1:</a:t>
            </a:r>
            <a:r>
              <a:rPr lang="en-US" sz="3200" b="1"/>
              <a:t> Tuổi bố và tuổi con cộng lại được 58 tuổi. Bố hơn con 38 tuổi. Hỏi bố bao nhiêu tuổi, con bao nhiêu tuổi?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2971800" y="152400"/>
            <a:ext cx="327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800" b="1">
                <a:solidFill>
                  <a:srgbClr val="0000FF"/>
                </a:solidFill>
              </a:rPr>
              <a:t>Tóm tắt</a:t>
            </a:r>
          </a:p>
        </p:txBody>
      </p:sp>
      <p:sp>
        <p:nvSpPr>
          <p:cNvPr id="13315" name="Line 6"/>
          <p:cNvSpPr>
            <a:spLocks noChangeShapeType="1"/>
          </p:cNvSpPr>
          <p:nvPr/>
        </p:nvSpPr>
        <p:spPr bwMode="auto">
          <a:xfrm>
            <a:off x="1905000" y="1946275"/>
            <a:ext cx="4800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6" name="Rectangle 7"/>
          <p:cNvSpPr>
            <a:spLocks noChangeArrowheads="1"/>
          </p:cNvSpPr>
          <p:nvPr/>
        </p:nvSpPr>
        <p:spPr bwMode="auto">
          <a:xfrm>
            <a:off x="671513" y="1762125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600" b="1"/>
              <a:t>Tuổi bố:</a:t>
            </a:r>
          </a:p>
        </p:txBody>
      </p:sp>
      <p:sp>
        <p:nvSpPr>
          <p:cNvPr id="13317" name="Line 8"/>
          <p:cNvSpPr>
            <a:spLocks noChangeShapeType="1"/>
          </p:cNvSpPr>
          <p:nvPr/>
        </p:nvSpPr>
        <p:spPr bwMode="auto">
          <a:xfrm>
            <a:off x="1895475" y="1838325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8" name="Line 9"/>
          <p:cNvSpPr>
            <a:spLocks noChangeShapeType="1"/>
          </p:cNvSpPr>
          <p:nvPr/>
        </p:nvSpPr>
        <p:spPr bwMode="auto">
          <a:xfrm>
            <a:off x="6705600" y="1830388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9" name="Arc 10"/>
          <p:cNvSpPr>
            <a:spLocks/>
          </p:cNvSpPr>
          <p:nvPr/>
        </p:nvSpPr>
        <p:spPr bwMode="auto">
          <a:xfrm rot="-2312136">
            <a:off x="2274888" y="490538"/>
            <a:ext cx="4330700" cy="4157662"/>
          </a:xfrm>
          <a:custGeom>
            <a:avLst/>
            <a:gdLst>
              <a:gd name="T0" fmla="*/ 2147483647 w 20705"/>
              <a:gd name="T1" fmla="*/ 0 h 21393"/>
              <a:gd name="T2" fmla="*/ 2147483647 w 20705"/>
              <a:gd name="T3" fmla="*/ 2147483647 h 21393"/>
              <a:gd name="T4" fmla="*/ 0 w 20705"/>
              <a:gd name="T5" fmla="*/ 2147483647 h 21393"/>
              <a:gd name="T6" fmla="*/ 0 60000 65536"/>
              <a:gd name="T7" fmla="*/ 0 60000 65536"/>
              <a:gd name="T8" fmla="*/ 0 60000 65536"/>
              <a:gd name="T9" fmla="*/ 0 w 20705"/>
              <a:gd name="T10" fmla="*/ 0 h 21393"/>
              <a:gd name="T11" fmla="*/ 20705 w 20705"/>
              <a:gd name="T12" fmla="*/ 21393 h 213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05" h="21393" fill="none" extrusionOk="0">
                <a:moveTo>
                  <a:pt x="2983" y="0"/>
                </a:moveTo>
                <a:cubicBezTo>
                  <a:pt x="11366" y="1169"/>
                  <a:pt x="18294" y="7126"/>
                  <a:pt x="20705" y="15239"/>
                </a:cubicBezTo>
              </a:path>
              <a:path w="20705" h="21393" stroke="0" extrusionOk="0">
                <a:moveTo>
                  <a:pt x="2983" y="0"/>
                </a:moveTo>
                <a:cubicBezTo>
                  <a:pt x="11366" y="1169"/>
                  <a:pt x="18294" y="7126"/>
                  <a:pt x="20705" y="15239"/>
                </a:cubicBezTo>
                <a:lnTo>
                  <a:pt x="0" y="21393"/>
                </a:lnTo>
                <a:lnTo>
                  <a:pt x="2983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3320" name="Rectangle 11"/>
          <p:cNvSpPr>
            <a:spLocks noChangeArrowheads="1"/>
          </p:cNvSpPr>
          <p:nvPr/>
        </p:nvSpPr>
        <p:spPr bwMode="auto">
          <a:xfrm>
            <a:off x="4038600" y="8382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600" b="1"/>
              <a:t>? tuổi</a:t>
            </a:r>
          </a:p>
        </p:txBody>
      </p:sp>
      <p:sp>
        <p:nvSpPr>
          <p:cNvPr id="13321" name="Rectangle 12"/>
          <p:cNvSpPr>
            <a:spLocks noChangeArrowheads="1"/>
          </p:cNvSpPr>
          <p:nvPr/>
        </p:nvSpPr>
        <p:spPr bwMode="auto">
          <a:xfrm>
            <a:off x="666750" y="2343150"/>
            <a:ext cx="129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600" b="1"/>
              <a:t>Tuổi con:</a:t>
            </a:r>
          </a:p>
        </p:txBody>
      </p:sp>
      <p:sp>
        <p:nvSpPr>
          <p:cNvPr id="13322" name="Line 13"/>
          <p:cNvSpPr>
            <a:spLocks noChangeShapeType="1"/>
          </p:cNvSpPr>
          <p:nvPr/>
        </p:nvSpPr>
        <p:spPr bwMode="auto">
          <a:xfrm>
            <a:off x="1905000" y="2514600"/>
            <a:ext cx="838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3" name="Line 14"/>
          <p:cNvSpPr>
            <a:spLocks noChangeShapeType="1"/>
          </p:cNvSpPr>
          <p:nvPr/>
        </p:nvSpPr>
        <p:spPr bwMode="auto">
          <a:xfrm>
            <a:off x="1905000" y="24003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4" name="Line 15"/>
          <p:cNvSpPr>
            <a:spLocks noChangeShapeType="1"/>
          </p:cNvSpPr>
          <p:nvPr/>
        </p:nvSpPr>
        <p:spPr bwMode="auto">
          <a:xfrm>
            <a:off x="2743200" y="24003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5" name="Line 16"/>
          <p:cNvSpPr>
            <a:spLocks noChangeShapeType="1"/>
          </p:cNvSpPr>
          <p:nvPr/>
        </p:nvSpPr>
        <p:spPr bwMode="auto">
          <a:xfrm>
            <a:off x="2743200" y="18288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6" name="Arc 17"/>
          <p:cNvSpPr>
            <a:spLocks/>
          </p:cNvSpPr>
          <p:nvPr/>
        </p:nvSpPr>
        <p:spPr bwMode="auto">
          <a:xfrm rot="8698508">
            <a:off x="2000250" y="2305050"/>
            <a:ext cx="609600" cy="457200"/>
          </a:xfrm>
          <a:custGeom>
            <a:avLst/>
            <a:gdLst>
              <a:gd name="T0" fmla="*/ 0 w 21600"/>
              <a:gd name="T1" fmla="*/ 0 h 21600"/>
              <a:gd name="T2" fmla="*/ 485542386 w 21600"/>
              <a:gd name="T3" fmla="*/ 204838311 h 21600"/>
              <a:gd name="T4" fmla="*/ 0 w 21600"/>
              <a:gd name="T5" fmla="*/ 20483831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rot="10800000" wrap="none" anchor="ctr"/>
          <a:lstStyle/>
          <a:p>
            <a:endParaRPr lang="en-US" sz="1600"/>
          </a:p>
        </p:txBody>
      </p:sp>
      <p:sp>
        <p:nvSpPr>
          <p:cNvPr id="13327" name="Arc 19"/>
          <p:cNvSpPr>
            <a:spLocks/>
          </p:cNvSpPr>
          <p:nvPr/>
        </p:nvSpPr>
        <p:spPr bwMode="auto">
          <a:xfrm rot="8141578">
            <a:off x="3278188" y="438150"/>
            <a:ext cx="2773362" cy="2895600"/>
          </a:xfrm>
          <a:custGeom>
            <a:avLst/>
            <a:gdLst>
              <a:gd name="T0" fmla="*/ 0 w 22138"/>
              <a:gd name="T1" fmla="*/ 16856680 h 21600"/>
              <a:gd name="T2" fmla="*/ 2147483647 w 22138"/>
              <a:gd name="T3" fmla="*/ 2147483647 h 21600"/>
              <a:gd name="T4" fmla="*/ 1101019565 w 22138"/>
              <a:gd name="T5" fmla="*/ 2147483647 h 21600"/>
              <a:gd name="T6" fmla="*/ 0 60000 65536"/>
              <a:gd name="T7" fmla="*/ 0 60000 65536"/>
              <a:gd name="T8" fmla="*/ 0 60000 65536"/>
              <a:gd name="T9" fmla="*/ 0 w 22138"/>
              <a:gd name="T10" fmla="*/ 0 h 21600"/>
              <a:gd name="T11" fmla="*/ 22138 w 2213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138" h="21600" fill="none" extrusionOk="0">
                <a:moveTo>
                  <a:pt x="0" y="7"/>
                </a:moveTo>
                <a:cubicBezTo>
                  <a:pt x="186" y="2"/>
                  <a:pt x="373" y="-1"/>
                  <a:pt x="560" y="0"/>
                </a:cubicBezTo>
                <a:cubicBezTo>
                  <a:pt x="12113" y="0"/>
                  <a:pt x="21621" y="9091"/>
                  <a:pt x="22138" y="20633"/>
                </a:cubicBezTo>
              </a:path>
              <a:path w="22138" h="21600" stroke="0" extrusionOk="0">
                <a:moveTo>
                  <a:pt x="0" y="7"/>
                </a:moveTo>
                <a:cubicBezTo>
                  <a:pt x="186" y="2"/>
                  <a:pt x="373" y="-1"/>
                  <a:pt x="560" y="0"/>
                </a:cubicBezTo>
                <a:cubicBezTo>
                  <a:pt x="12113" y="0"/>
                  <a:pt x="21621" y="9091"/>
                  <a:pt x="22138" y="20633"/>
                </a:cubicBezTo>
                <a:lnTo>
                  <a:pt x="560" y="21600"/>
                </a:lnTo>
                <a:lnTo>
                  <a:pt x="0" y="7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3328" name="Rectangle 20"/>
          <p:cNvSpPr>
            <a:spLocks noChangeArrowheads="1"/>
          </p:cNvSpPr>
          <p:nvPr/>
        </p:nvSpPr>
        <p:spPr bwMode="auto">
          <a:xfrm>
            <a:off x="4267200" y="27432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600" b="1"/>
              <a:t>38 tuổi</a:t>
            </a:r>
          </a:p>
        </p:txBody>
      </p:sp>
      <p:sp>
        <p:nvSpPr>
          <p:cNvPr id="13329" name="Rectangle 21"/>
          <p:cNvSpPr>
            <a:spLocks noChangeArrowheads="1"/>
          </p:cNvSpPr>
          <p:nvPr/>
        </p:nvSpPr>
        <p:spPr bwMode="auto">
          <a:xfrm>
            <a:off x="1905000" y="27432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600" b="1"/>
              <a:t>? tuổi</a:t>
            </a:r>
          </a:p>
        </p:txBody>
      </p:sp>
      <p:sp>
        <p:nvSpPr>
          <p:cNvPr id="13330" name="Rectangle 22"/>
          <p:cNvSpPr>
            <a:spLocks noChangeArrowheads="1"/>
          </p:cNvSpPr>
          <p:nvPr/>
        </p:nvSpPr>
        <p:spPr bwMode="auto">
          <a:xfrm>
            <a:off x="7086600" y="2043113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600" b="1"/>
              <a:t>58 tuổi</a:t>
            </a:r>
          </a:p>
        </p:txBody>
      </p:sp>
      <p:sp>
        <p:nvSpPr>
          <p:cNvPr id="13331" name="AutoShape 23"/>
          <p:cNvSpPr>
            <a:spLocks/>
          </p:cNvSpPr>
          <p:nvPr/>
        </p:nvSpPr>
        <p:spPr bwMode="auto">
          <a:xfrm>
            <a:off x="6858000" y="1600200"/>
            <a:ext cx="152400" cy="1295400"/>
          </a:xfrm>
          <a:prstGeom prst="rightBrace">
            <a:avLst>
              <a:gd name="adj1" fmla="val 70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0856" name="Rectangle 24"/>
          <p:cNvSpPr>
            <a:spLocks noChangeArrowheads="1"/>
          </p:cNvSpPr>
          <p:nvPr/>
        </p:nvSpPr>
        <p:spPr bwMode="auto">
          <a:xfrm>
            <a:off x="609600" y="3352800"/>
            <a:ext cx="3733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000" b="1" u="sng">
                <a:solidFill>
                  <a:srgbClr val="0000FF"/>
                </a:solidFill>
              </a:rPr>
              <a:t>Bài giải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000"/>
              <a:t>Hai lần tuổi của con là: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000"/>
              <a:t>58 – 38 = 20 (tuổi)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000"/>
              <a:t>  Tuổi của con là: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000"/>
              <a:t>20 : 2 = 10 (tuổi)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000"/>
              <a:t>Tuổi của bố là: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000"/>
              <a:t>10 + 38 = 48 (tuổi)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000"/>
              <a:t>Đáp số: bố: 48 tuổi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000"/>
              <a:t>           con :10 tuổi.</a:t>
            </a:r>
          </a:p>
        </p:txBody>
      </p:sp>
      <p:sp>
        <p:nvSpPr>
          <p:cNvPr id="120857" name="Rectangle 25"/>
          <p:cNvSpPr>
            <a:spLocks noChangeArrowheads="1"/>
          </p:cNvSpPr>
          <p:nvPr/>
        </p:nvSpPr>
        <p:spPr bwMode="auto">
          <a:xfrm>
            <a:off x="5257800" y="3352800"/>
            <a:ext cx="388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000" b="1" u="sng">
                <a:solidFill>
                  <a:srgbClr val="0000FF"/>
                </a:solidFill>
              </a:rPr>
              <a:t>Bài giải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000"/>
              <a:t>Hai lần tuổi của bố là: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000"/>
              <a:t>58 + 38 = 96 (tuổi)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000"/>
              <a:t>Tuổi của bố là: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000"/>
              <a:t>96 : 2 = 48 (tuổi)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000"/>
              <a:t>Tuổi của con là: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000"/>
              <a:t>48 – 38 = 10 (tuổi)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000"/>
              <a:t>Đáp số: bố: 48 tuổi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000"/>
              <a:t>              con: 10 tuổi.</a:t>
            </a:r>
          </a:p>
        </p:txBody>
      </p:sp>
      <p:sp>
        <p:nvSpPr>
          <p:cNvPr id="120858" name="Line 26"/>
          <p:cNvSpPr>
            <a:spLocks noChangeShapeType="1"/>
          </p:cNvSpPr>
          <p:nvPr/>
        </p:nvSpPr>
        <p:spPr bwMode="auto">
          <a:xfrm>
            <a:off x="4724400" y="3352800"/>
            <a:ext cx="0" cy="365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0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0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0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56" grpId="0"/>
      <p:bldP spid="120857" grpId="0"/>
      <p:bldP spid="12085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457200" y="1828800"/>
            <a:ext cx="8458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 u="sng">
                <a:solidFill>
                  <a:srgbClr val="0000FF"/>
                </a:solidFill>
              </a:rPr>
              <a:t>Bài 2:</a:t>
            </a:r>
            <a:r>
              <a:rPr lang="en-US" sz="3200" b="1"/>
              <a:t> Một lớp học có 28 học sinh. Số học sinh trai hơn số học sinh gái là 4 em. Hỏi lớp học đó có bao nhiêu học sinh trai, bao nhiêu học sinh gái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4"/>
          <p:cNvSpPr>
            <a:spLocks noChangeShapeType="1"/>
          </p:cNvSpPr>
          <p:nvPr/>
        </p:nvSpPr>
        <p:spPr bwMode="auto">
          <a:xfrm>
            <a:off x="2514600" y="1655763"/>
            <a:ext cx="3276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3" name="Line 5"/>
          <p:cNvSpPr>
            <a:spLocks noChangeShapeType="1"/>
          </p:cNvSpPr>
          <p:nvPr/>
        </p:nvSpPr>
        <p:spPr bwMode="auto">
          <a:xfrm>
            <a:off x="2514600" y="1579563"/>
            <a:ext cx="15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4" name="Line 6"/>
          <p:cNvSpPr>
            <a:spLocks noChangeShapeType="1"/>
          </p:cNvSpPr>
          <p:nvPr/>
        </p:nvSpPr>
        <p:spPr bwMode="auto">
          <a:xfrm>
            <a:off x="5791200" y="1579563"/>
            <a:ext cx="1588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5" name="Line 7"/>
          <p:cNvSpPr>
            <a:spLocks noChangeShapeType="1"/>
          </p:cNvSpPr>
          <p:nvPr/>
        </p:nvSpPr>
        <p:spPr bwMode="auto">
          <a:xfrm rot="16200000" flipH="1">
            <a:off x="4123531" y="627857"/>
            <a:ext cx="1587" cy="3276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6" name="Line 8"/>
          <p:cNvSpPr>
            <a:spLocks noChangeShapeType="1"/>
          </p:cNvSpPr>
          <p:nvPr/>
        </p:nvSpPr>
        <p:spPr bwMode="auto">
          <a:xfrm rot="10475288">
            <a:off x="2489200" y="2187575"/>
            <a:ext cx="1588" cy="1508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Line 9"/>
          <p:cNvSpPr>
            <a:spLocks noChangeShapeType="1"/>
          </p:cNvSpPr>
          <p:nvPr/>
        </p:nvSpPr>
        <p:spPr bwMode="auto">
          <a:xfrm rot="10475288" flipH="1">
            <a:off x="5765800" y="2185988"/>
            <a:ext cx="12700" cy="1714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Line 10"/>
          <p:cNvSpPr>
            <a:spLocks noChangeShapeType="1"/>
          </p:cNvSpPr>
          <p:nvPr/>
        </p:nvSpPr>
        <p:spPr bwMode="auto">
          <a:xfrm>
            <a:off x="5791200" y="1655763"/>
            <a:ext cx="10668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9" name="Line 11"/>
          <p:cNvSpPr>
            <a:spLocks noChangeShapeType="1"/>
          </p:cNvSpPr>
          <p:nvPr/>
        </p:nvSpPr>
        <p:spPr bwMode="auto">
          <a:xfrm>
            <a:off x="5791200" y="1579563"/>
            <a:ext cx="15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Line 12"/>
          <p:cNvSpPr>
            <a:spLocks noChangeShapeType="1"/>
          </p:cNvSpPr>
          <p:nvPr/>
        </p:nvSpPr>
        <p:spPr bwMode="auto">
          <a:xfrm>
            <a:off x="6858000" y="1579563"/>
            <a:ext cx="15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Arc 13"/>
          <p:cNvSpPr>
            <a:spLocks/>
          </p:cNvSpPr>
          <p:nvPr/>
        </p:nvSpPr>
        <p:spPr bwMode="auto">
          <a:xfrm rot="8204559">
            <a:off x="5942013" y="1273175"/>
            <a:ext cx="762000" cy="760413"/>
          </a:xfrm>
          <a:custGeom>
            <a:avLst/>
            <a:gdLst>
              <a:gd name="T0" fmla="*/ 56109268 w 21600"/>
              <a:gd name="T1" fmla="*/ 0 h 21562"/>
              <a:gd name="T2" fmla="*/ 948325308 w 21600"/>
              <a:gd name="T3" fmla="*/ 945736753 h 21562"/>
              <a:gd name="T4" fmla="*/ 0 w 21600"/>
              <a:gd name="T5" fmla="*/ 945736753 h 21562"/>
              <a:gd name="T6" fmla="*/ 0 60000 65536"/>
              <a:gd name="T7" fmla="*/ 0 60000 65536"/>
              <a:gd name="T8" fmla="*/ 0 60000 65536"/>
              <a:gd name="T9" fmla="*/ 0 w 21600"/>
              <a:gd name="T10" fmla="*/ 0 h 21562"/>
              <a:gd name="T11" fmla="*/ 21600 w 21600"/>
              <a:gd name="T12" fmla="*/ 21562 h 215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62" fill="none" extrusionOk="0">
                <a:moveTo>
                  <a:pt x="1278" y="-1"/>
                </a:moveTo>
                <a:cubicBezTo>
                  <a:pt x="12690" y="676"/>
                  <a:pt x="21600" y="10129"/>
                  <a:pt x="21600" y="21562"/>
                </a:cubicBezTo>
              </a:path>
              <a:path w="21600" h="21562" stroke="0" extrusionOk="0">
                <a:moveTo>
                  <a:pt x="1278" y="-1"/>
                </a:moveTo>
                <a:cubicBezTo>
                  <a:pt x="12690" y="676"/>
                  <a:pt x="21600" y="10129"/>
                  <a:pt x="21600" y="21562"/>
                </a:cubicBezTo>
                <a:lnTo>
                  <a:pt x="0" y="21562"/>
                </a:lnTo>
                <a:lnTo>
                  <a:pt x="1278" y="-1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Text Box 14"/>
          <p:cNvSpPr txBox="1">
            <a:spLocks noChangeArrowheads="1"/>
          </p:cNvSpPr>
          <p:nvPr/>
        </p:nvSpPr>
        <p:spPr bwMode="auto">
          <a:xfrm>
            <a:off x="533400" y="1431925"/>
            <a:ext cx="236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H</a:t>
            </a:r>
            <a:r>
              <a:rPr lang="en-US" b="1"/>
              <a:t>ọc sinh trai</a:t>
            </a:r>
            <a:r>
              <a:rPr lang="en-US" sz="2000" b="1"/>
              <a:t>:</a:t>
            </a:r>
          </a:p>
        </p:txBody>
      </p:sp>
      <p:sp>
        <p:nvSpPr>
          <p:cNvPr id="15373" name="Text Box 15"/>
          <p:cNvSpPr txBox="1">
            <a:spLocks noChangeArrowheads="1"/>
          </p:cNvSpPr>
          <p:nvPr/>
        </p:nvSpPr>
        <p:spPr bwMode="auto">
          <a:xfrm>
            <a:off x="527050" y="2036763"/>
            <a:ext cx="1968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H</a:t>
            </a:r>
            <a:r>
              <a:rPr lang="en-US" b="1"/>
              <a:t>ọc sinh gái:</a:t>
            </a:r>
          </a:p>
        </p:txBody>
      </p:sp>
      <p:sp>
        <p:nvSpPr>
          <p:cNvPr id="15374" name="Text Box 16"/>
          <p:cNvSpPr txBox="1">
            <a:spLocks noChangeArrowheads="1"/>
          </p:cNvSpPr>
          <p:nvPr/>
        </p:nvSpPr>
        <p:spPr bwMode="auto">
          <a:xfrm>
            <a:off x="7315200" y="16002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28 H</a:t>
            </a:r>
            <a:r>
              <a:rPr lang="en-US" b="1"/>
              <a:t>ọc sinh</a:t>
            </a:r>
          </a:p>
        </p:txBody>
      </p:sp>
      <p:sp>
        <p:nvSpPr>
          <p:cNvPr id="15375" name="Arc 17"/>
          <p:cNvSpPr>
            <a:spLocks/>
          </p:cNvSpPr>
          <p:nvPr/>
        </p:nvSpPr>
        <p:spPr bwMode="auto">
          <a:xfrm rot="-2796284">
            <a:off x="2592387" y="338138"/>
            <a:ext cx="3935413" cy="3659188"/>
          </a:xfrm>
          <a:custGeom>
            <a:avLst/>
            <a:gdLst>
              <a:gd name="T0" fmla="*/ 2147483647 w 21397"/>
              <a:gd name="T1" fmla="*/ 0 h 20964"/>
              <a:gd name="T2" fmla="*/ 2147483647 w 21397"/>
              <a:gd name="T3" fmla="*/ 2147483647 h 20964"/>
              <a:gd name="T4" fmla="*/ 0 w 21397"/>
              <a:gd name="T5" fmla="*/ 2147483647 h 20964"/>
              <a:gd name="T6" fmla="*/ 0 60000 65536"/>
              <a:gd name="T7" fmla="*/ 0 60000 65536"/>
              <a:gd name="T8" fmla="*/ 0 60000 65536"/>
              <a:gd name="T9" fmla="*/ 0 w 21397"/>
              <a:gd name="T10" fmla="*/ 0 h 20964"/>
              <a:gd name="T11" fmla="*/ 21397 w 21397"/>
              <a:gd name="T12" fmla="*/ 20964 h 209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97" h="20964" fill="none" extrusionOk="0">
                <a:moveTo>
                  <a:pt x="5203" y="0"/>
                </a:moveTo>
                <a:cubicBezTo>
                  <a:pt x="13775" y="2128"/>
                  <a:pt x="20188" y="9260"/>
                  <a:pt x="21396" y="18009"/>
                </a:cubicBezTo>
              </a:path>
              <a:path w="21397" h="20964" stroke="0" extrusionOk="0">
                <a:moveTo>
                  <a:pt x="5203" y="0"/>
                </a:moveTo>
                <a:cubicBezTo>
                  <a:pt x="13775" y="2128"/>
                  <a:pt x="20188" y="9260"/>
                  <a:pt x="21396" y="18009"/>
                </a:cubicBezTo>
                <a:lnTo>
                  <a:pt x="0" y="20964"/>
                </a:lnTo>
                <a:lnTo>
                  <a:pt x="5203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Arc 18"/>
          <p:cNvSpPr>
            <a:spLocks/>
          </p:cNvSpPr>
          <p:nvPr/>
        </p:nvSpPr>
        <p:spPr bwMode="auto">
          <a:xfrm rot="7556360">
            <a:off x="2488406" y="-359568"/>
            <a:ext cx="3910013" cy="3257550"/>
          </a:xfrm>
          <a:custGeom>
            <a:avLst/>
            <a:gdLst>
              <a:gd name="T0" fmla="*/ 2147483647 w 21253"/>
              <a:gd name="T1" fmla="*/ 0 h 18662"/>
              <a:gd name="T2" fmla="*/ 2147483647 w 21253"/>
              <a:gd name="T3" fmla="*/ 2147483647 h 18662"/>
              <a:gd name="T4" fmla="*/ 0 w 21253"/>
              <a:gd name="T5" fmla="*/ 2147483647 h 18662"/>
              <a:gd name="T6" fmla="*/ 0 60000 65536"/>
              <a:gd name="T7" fmla="*/ 0 60000 65536"/>
              <a:gd name="T8" fmla="*/ 0 60000 65536"/>
              <a:gd name="T9" fmla="*/ 0 w 21253"/>
              <a:gd name="T10" fmla="*/ 0 h 18662"/>
              <a:gd name="T11" fmla="*/ 21253 w 21253"/>
              <a:gd name="T12" fmla="*/ 18662 h 186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253" h="18662" fill="none" extrusionOk="0">
                <a:moveTo>
                  <a:pt x="10876" y="-1"/>
                </a:moveTo>
                <a:cubicBezTo>
                  <a:pt x="16334" y="3180"/>
                  <a:pt x="20126" y="8591"/>
                  <a:pt x="21253" y="14807"/>
                </a:cubicBezTo>
              </a:path>
              <a:path w="21253" h="18662" stroke="0" extrusionOk="0">
                <a:moveTo>
                  <a:pt x="10876" y="-1"/>
                </a:moveTo>
                <a:cubicBezTo>
                  <a:pt x="16334" y="3180"/>
                  <a:pt x="20126" y="8591"/>
                  <a:pt x="21253" y="14807"/>
                </a:cubicBezTo>
                <a:lnTo>
                  <a:pt x="0" y="18662"/>
                </a:lnTo>
                <a:lnTo>
                  <a:pt x="10876" y="-1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Text Box 19"/>
          <p:cNvSpPr txBox="1">
            <a:spLocks noChangeArrowheads="1"/>
          </p:cNvSpPr>
          <p:nvPr/>
        </p:nvSpPr>
        <p:spPr bwMode="auto">
          <a:xfrm>
            <a:off x="4343400" y="512763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? H</a:t>
            </a:r>
            <a:r>
              <a:rPr lang="en-US" b="1"/>
              <a:t>ọc sinh</a:t>
            </a:r>
          </a:p>
        </p:txBody>
      </p:sp>
      <p:sp>
        <p:nvSpPr>
          <p:cNvPr id="15378" name="Text Box 20"/>
          <p:cNvSpPr txBox="1">
            <a:spLocks noChangeArrowheads="1"/>
          </p:cNvSpPr>
          <p:nvPr/>
        </p:nvSpPr>
        <p:spPr bwMode="auto">
          <a:xfrm>
            <a:off x="3733800" y="2667000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? H</a:t>
            </a:r>
            <a:r>
              <a:rPr lang="en-US" b="1"/>
              <a:t>ọc sinh</a:t>
            </a:r>
          </a:p>
        </p:txBody>
      </p:sp>
      <p:sp>
        <p:nvSpPr>
          <p:cNvPr id="15379" name="AutoShape 21"/>
          <p:cNvSpPr>
            <a:spLocks/>
          </p:cNvSpPr>
          <p:nvPr/>
        </p:nvSpPr>
        <p:spPr bwMode="auto">
          <a:xfrm>
            <a:off x="7086600" y="969963"/>
            <a:ext cx="152400" cy="1524000"/>
          </a:xfrm>
          <a:prstGeom prst="rightBrace">
            <a:avLst>
              <a:gd name="adj1" fmla="val 833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Text Box 22"/>
          <p:cNvSpPr txBox="1">
            <a:spLocks noChangeArrowheads="1"/>
          </p:cNvSpPr>
          <p:nvPr/>
        </p:nvSpPr>
        <p:spPr bwMode="auto">
          <a:xfrm>
            <a:off x="5943600" y="1808163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4 H/S</a:t>
            </a:r>
          </a:p>
        </p:txBody>
      </p:sp>
      <p:sp>
        <p:nvSpPr>
          <p:cNvPr id="15381" name="Line 23"/>
          <p:cNvSpPr>
            <a:spLocks noChangeShapeType="1"/>
          </p:cNvSpPr>
          <p:nvPr/>
        </p:nvSpPr>
        <p:spPr bwMode="auto">
          <a:xfrm>
            <a:off x="5791200" y="1674813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2" name="Line 24"/>
          <p:cNvSpPr>
            <a:spLocks noChangeShapeType="1"/>
          </p:cNvSpPr>
          <p:nvPr/>
        </p:nvSpPr>
        <p:spPr bwMode="auto">
          <a:xfrm>
            <a:off x="2501900" y="1662113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3" name="Rectangle 25"/>
          <p:cNvSpPr>
            <a:spLocks noChangeArrowheads="1"/>
          </p:cNvSpPr>
          <p:nvPr/>
        </p:nvSpPr>
        <p:spPr bwMode="auto">
          <a:xfrm>
            <a:off x="3810000" y="0"/>
            <a:ext cx="1905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>
                <a:solidFill>
                  <a:srgbClr val="0000FF"/>
                </a:solidFill>
              </a:rPr>
              <a:t>Tóm tắt</a:t>
            </a:r>
          </a:p>
        </p:txBody>
      </p:sp>
      <p:sp>
        <p:nvSpPr>
          <p:cNvPr id="122906" name="Rectangle 26"/>
          <p:cNvSpPr>
            <a:spLocks noChangeArrowheads="1"/>
          </p:cNvSpPr>
          <p:nvPr/>
        </p:nvSpPr>
        <p:spPr bwMode="auto">
          <a:xfrm>
            <a:off x="457200" y="3200400"/>
            <a:ext cx="34290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200" b="1" u="sng">
                <a:solidFill>
                  <a:srgbClr val="0000FF"/>
                </a:solidFill>
              </a:rPr>
              <a:t>Bài giải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200"/>
              <a:t>Hai lần số học sinh trai là: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200"/>
              <a:t>28 + 4 = 32 (học sinh)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200"/>
              <a:t>Số học sinh trai là: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200"/>
              <a:t>32 : 2 = 16 (học sinh)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200"/>
              <a:t>Số học sinh gái là: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200"/>
              <a:t>16 - 4 = 12 (học sinh)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200"/>
              <a:t>Đáp số: 16 học sinh trai, 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200"/>
              <a:t>              12 học sinh gái.</a:t>
            </a:r>
          </a:p>
        </p:txBody>
      </p:sp>
      <p:sp>
        <p:nvSpPr>
          <p:cNvPr id="122908" name="Line 28"/>
          <p:cNvSpPr>
            <a:spLocks noChangeShapeType="1"/>
          </p:cNvSpPr>
          <p:nvPr/>
        </p:nvSpPr>
        <p:spPr bwMode="auto">
          <a:xfrm>
            <a:off x="4724400" y="3200400"/>
            <a:ext cx="0" cy="365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09" name="Rectangle 29"/>
          <p:cNvSpPr>
            <a:spLocks noChangeArrowheads="1"/>
          </p:cNvSpPr>
          <p:nvPr/>
        </p:nvSpPr>
        <p:spPr bwMode="auto">
          <a:xfrm>
            <a:off x="5410200" y="3200400"/>
            <a:ext cx="34290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200" b="1" u="sng">
                <a:solidFill>
                  <a:srgbClr val="0000FF"/>
                </a:solidFill>
              </a:rPr>
              <a:t>Bài giải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200"/>
              <a:t>Hai lần số học sinh gái là: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200"/>
              <a:t>28 - 4 = 24 (học sinh)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200"/>
              <a:t>Số học sinh gái là: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200"/>
              <a:t>24 : 2 = 12 (học sinh)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200"/>
              <a:t>Số học sinh trai là: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200"/>
              <a:t>12 + 4  = 16 (học sinh)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200"/>
              <a:t>Đáp số: 16 học sinh trai, 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200"/>
              <a:t>              12 học sinh gái.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2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2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6" grpId="0"/>
      <p:bldP spid="122908" grpId="0" animBg="1"/>
      <p:bldP spid="12290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457200" y="1828800"/>
            <a:ext cx="8686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 u="sng">
                <a:solidFill>
                  <a:srgbClr val="0000FF"/>
                </a:solidFill>
              </a:rPr>
              <a:t>Bài 4</a:t>
            </a:r>
            <a:r>
              <a:rPr lang="en-US" sz="3200" b="1">
                <a:solidFill>
                  <a:srgbClr val="0000FF"/>
                </a:solidFill>
              </a:rPr>
              <a:t>:</a:t>
            </a:r>
            <a:r>
              <a:rPr lang="en-US" sz="3200" b="1"/>
              <a:t> Tính nhẩm</a:t>
            </a:r>
          </a:p>
          <a:p>
            <a:pPr marL="342900" indent="-342900">
              <a:spcBef>
                <a:spcPct val="20000"/>
              </a:spcBef>
            </a:pPr>
            <a:endParaRPr lang="en-US" b="1"/>
          </a:p>
          <a:p>
            <a:pPr marL="342900" indent="-342900">
              <a:spcBef>
                <a:spcPct val="20000"/>
              </a:spcBef>
            </a:pPr>
            <a:r>
              <a:rPr lang="en-US" sz="3200" b="1"/>
              <a:t>		   Tổng của hai số bằng 8, hiệu của chúng cũng bằng 8. Tìm hai số đó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2209800" y="1066800"/>
            <a:ext cx="4572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3200" b="1" u="sng">
                <a:solidFill>
                  <a:srgbClr val="0000FF"/>
                </a:solidFill>
              </a:rPr>
              <a:t>Đáp án:</a:t>
            </a:r>
          </a:p>
          <a:p>
            <a:pPr marL="342900" indent="-342900" algn="ctr">
              <a:spcBef>
                <a:spcPct val="20000"/>
              </a:spcBef>
            </a:pPr>
            <a:endParaRPr lang="en-US" sz="3200" b="1" u="sng">
              <a:solidFill>
                <a:srgbClr val="0000FF"/>
              </a:solidFill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3200" b="1"/>
              <a:t>Số lớn là </a:t>
            </a:r>
            <a:r>
              <a:rPr lang="en-US" sz="3200" b="1">
                <a:solidFill>
                  <a:srgbClr val="FF0000"/>
                </a:solidFill>
              </a:rPr>
              <a:t>8</a:t>
            </a:r>
            <a:r>
              <a:rPr lang="en-US" sz="3200" b="1"/>
              <a:t>.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3200" b="1"/>
              <a:t>Số bé là </a:t>
            </a:r>
            <a:r>
              <a:rPr lang="en-US" sz="3200" b="1">
                <a:solidFill>
                  <a:srgbClr val="FF0000"/>
                </a:solidFill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51075"/>
            <a:ext cx="9144000" cy="38449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400" b="1" smtClean="0">
                <a:solidFill>
                  <a:srgbClr val="FF0000"/>
                </a:solidFill>
              </a:rPr>
              <a:t>TÌM HAI SỐ KHI BIẾT TỔNG VÀ HIỆU CỦA HAI SỐ ĐÓ</a:t>
            </a:r>
            <a:endParaRPr lang="en-US" sz="2000" b="1" smtClean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endParaRPr lang="en-US" sz="900" b="1" smtClean="0"/>
          </a:p>
          <a:p>
            <a:pPr algn="ctr" eaLnBrk="1" hangingPunct="1">
              <a:buFontTx/>
              <a:buNone/>
            </a:pPr>
            <a:r>
              <a:rPr lang="en-US" sz="2600" i="1" smtClean="0"/>
              <a:t>(Trang 47)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336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4000" u="sng" smtClean="0">
                <a:solidFill>
                  <a:srgbClr val="0000FF"/>
                </a:solidFill>
              </a:rPr>
              <a:t>Bài toán:</a:t>
            </a:r>
            <a:r>
              <a:rPr lang="en-US" sz="4000" smtClean="0">
                <a:solidFill>
                  <a:schemeClr val="tx1"/>
                </a:solidFill>
              </a:rPr>
              <a:t> </a:t>
            </a:r>
            <a:br>
              <a:rPr lang="en-US" sz="4000" smtClean="0">
                <a:solidFill>
                  <a:schemeClr val="tx1"/>
                </a:solidFill>
              </a:rPr>
            </a:br>
            <a:r>
              <a:rPr lang="en-US" sz="4000" smtClean="0">
                <a:solidFill>
                  <a:schemeClr val="tx1"/>
                </a:solidFill>
              </a:rPr>
              <a:t/>
            </a:r>
            <a:br>
              <a:rPr lang="en-US" sz="4000" smtClean="0">
                <a:solidFill>
                  <a:schemeClr val="tx1"/>
                </a:solidFill>
              </a:rPr>
            </a:br>
            <a:r>
              <a:rPr lang="en-US" sz="4000" smtClean="0">
                <a:solidFill>
                  <a:schemeClr val="tx1"/>
                </a:solidFill>
              </a:rPr>
              <a:t>Tổng của hai số là 70. Hiệu của hai số đó là 10. Tìm hai số đó.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4"/>
          <p:cNvSpPr>
            <a:spLocks noChangeShapeType="1"/>
          </p:cNvSpPr>
          <p:nvPr/>
        </p:nvSpPr>
        <p:spPr bwMode="auto">
          <a:xfrm>
            <a:off x="2514600" y="2667000"/>
            <a:ext cx="3276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3" name="Line 5"/>
          <p:cNvSpPr>
            <a:spLocks noChangeShapeType="1"/>
          </p:cNvSpPr>
          <p:nvPr/>
        </p:nvSpPr>
        <p:spPr bwMode="auto">
          <a:xfrm>
            <a:off x="2514600" y="2590800"/>
            <a:ext cx="15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4" name="Line 6"/>
          <p:cNvSpPr>
            <a:spLocks noChangeShapeType="1"/>
          </p:cNvSpPr>
          <p:nvPr/>
        </p:nvSpPr>
        <p:spPr bwMode="auto">
          <a:xfrm>
            <a:off x="5791200" y="2590800"/>
            <a:ext cx="15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Line 8"/>
          <p:cNvSpPr>
            <a:spLocks noChangeShapeType="1"/>
          </p:cNvSpPr>
          <p:nvPr/>
        </p:nvSpPr>
        <p:spPr bwMode="auto">
          <a:xfrm rot="16200000" flipH="1">
            <a:off x="4123531" y="1639094"/>
            <a:ext cx="1588" cy="3276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" name="Line 9"/>
          <p:cNvSpPr>
            <a:spLocks noChangeShapeType="1"/>
          </p:cNvSpPr>
          <p:nvPr/>
        </p:nvSpPr>
        <p:spPr bwMode="auto">
          <a:xfrm rot="10475288">
            <a:off x="2489200" y="3198813"/>
            <a:ext cx="1588" cy="1508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7" name="Line 10"/>
          <p:cNvSpPr>
            <a:spLocks noChangeShapeType="1"/>
          </p:cNvSpPr>
          <p:nvPr/>
        </p:nvSpPr>
        <p:spPr bwMode="auto">
          <a:xfrm rot="10475288" flipH="1">
            <a:off x="5765800" y="3197225"/>
            <a:ext cx="12700" cy="1714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8" name="Line 12"/>
          <p:cNvSpPr>
            <a:spLocks noChangeShapeType="1"/>
          </p:cNvSpPr>
          <p:nvPr/>
        </p:nvSpPr>
        <p:spPr bwMode="auto">
          <a:xfrm>
            <a:off x="5791200" y="2667000"/>
            <a:ext cx="10668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9" name="Line 13"/>
          <p:cNvSpPr>
            <a:spLocks noChangeShapeType="1"/>
          </p:cNvSpPr>
          <p:nvPr/>
        </p:nvSpPr>
        <p:spPr bwMode="auto">
          <a:xfrm>
            <a:off x="5791200" y="2590800"/>
            <a:ext cx="15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0" name="Line 14"/>
          <p:cNvSpPr>
            <a:spLocks noChangeShapeType="1"/>
          </p:cNvSpPr>
          <p:nvPr/>
        </p:nvSpPr>
        <p:spPr bwMode="auto">
          <a:xfrm>
            <a:off x="6858000" y="2590800"/>
            <a:ext cx="15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1" name="Arc 15"/>
          <p:cNvSpPr>
            <a:spLocks/>
          </p:cNvSpPr>
          <p:nvPr/>
        </p:nvSpPr>
        <p:spPr bwMode="auto">
          <a:xfrm rot="8204559">
            <a:off x="5942013" y="2284413"/>
            <a:ext cx="762000" cy="760412"/>
          </a:xfrm>
          <a:custGeom>
            <a:avLst/>
            <a:gdLst>
              <a:gd name="T0" fmla="*/ 56109268 w 21600"/>
              <a:gd name="T1" fmla="*/ 0 h 21562"/>
              <a:gd name="T2" fmla="*/ 948325308 w 21600"/>
              <a:gd name="T3" fmla="*/ 945733252 h 21562"/>
              <a:gd name="T4" fmla="*/ 0 w 21600"/>
              <a:gd name="T5" fmla="*/ 945733252 h 21562"/>
              <a:gd name="T6" fmla="*/ 0 60000 65536"/>
              <a:gd name="T7" fmla="*/ 0 60000 65536"/>
              <a:gd name="T8" fmla="*/ 0 60000 65536"/>
              <a:gd name="T9" fmla="*/ 0 w 21600"/>
              <a:gd name="T10" fmla="*/ 0 h 21562"/>
              <a:gd name="T11" fmla="*/ 21600 w 21600"/>
              <a:gd name="T12" fmla="*/ 21562 h 215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62" fill="none" extrusionOk="0">
                <a:moveTo>
                  <a:pt x="1278" y="-1"/>
                </a:moveTo>
                <a:cubicBezTo>
                  <a:pt x="12690" y="676"/>
                  <a:pt x="21600" y="10129"/>
                  <a:pt x="21600" y="21562"/>
                </a:cubicBezTo>
              </a:path>
              <a:path w="21600" h="21562" stroke="0" extrusionOk="0">
                <a:moveTo>
                  <a:pt x="1278" y="-1"/>
                </a:moveTo>
                <a:cubicBezTo>
                  <a:pt x="12690" y="676"/>
                  <a:pt x="21600" y="10129"/>
                  <a:pt x="21600" y="21562"/>
                </a:cubicBezTo>
                <a:lnTo>
                  <a:pt x="0" y="21562"/>
                </a:lnTo>
                <a:lnTo>
                  <a:pt x="1278" y="-1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Text Box 16"/>
          <p:cNvSpPr txBox="1">
            <a:spLocks noChangeArrowheads="1"/>
          </p:cNvSpPr>
          <p:nvPr/>
        </p:nvSpPr>
        <p:spPr bwMode="auto">
          <a:xfrm>
            <a:off x="1219200" y="2438400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Số lớn:</a:t>
            </a:r>
          </a:p>
        </p:txBody>
      </p:sp>
      <p:sp>
        <p:nvSpPr>
          <p:cNvPr id="5133" name="Text Box 17"/>
          <p:cNvSpPr txBox="1">
            <a:spLocks noChangeArrowheads="1"/>
          </p:cNvSpPr>
          <p:nvPr/>
        </p:nvSpPr>
        <p:spPr bwMode="auto">
          <a:xfrm>
            <a:off x="1206500" y="3048000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Số b</a:t>
            </a:r>
            <a:r>
              <a:rPr lang="en-US" b="1"/>
              <a:t>é</a:t>
            </a:r>
            <a:r>
              <a:rPr lang="en-US" sz="2000" b="1"/>
              <a:t>:</a:t>
            </a:r>
          </a:p>
        </p:txBody>
      </p:sp>
      <p:sp>
        <p:nvSpPr>
          <p:cNvPr id="5134" name="Text Box 18"/>
          <p:cNvSpPr txBox="1">
            <a:spLocks noChangeArrowheads="1"/>
          </p:cNvSpPr>
          <p:nvPr/>
        </p:nvSpPr>
        <p:spPr bwMode="auto">
          <a:xfrm>
            <a:off x="7620000" y="2667000"/>
            <a:ext cx="45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70</a:t>
            </a:r>
          </a:p>
        </p:txBody>
      </p:sp>
      <p:sp>
        <p:nvSpPr>
          <p:cNvPr id="5135" name="Arc 20"/>
          <p:cNvSpPr>
            <a:spLocks/>
          </p:cNvSpPr>
          <p:nvPr/>
        </p:nvSpPr>
        <p:spPr bwMode="auto">
          <a:xfrm rot="-2796284">
            <a:off x="2592388" y="1349375"/>
            <a:ext cx="3935412" cy="3659188"/>
          </a:xfrm>
          <a:custGeom>
            <a:avLst/>
            <a:gdLst>
              <a:gd name="T0" fmla="*/ 2147483647 w 21397"/>
              <a:gd name="T1" fmla="*/ 0 h 20964"/>
              <a:gd name="T2" fmla="*/ 2147483647 w 21397"/>
              <a:gd name="T3" fmla="*/ 2147483647 h 20964"/>
              <a:gd name="T4" fmla="*/ 0 w 21397"/>
              <a:gd name="T5" fmla="*/ 2147483647 h 20964"/>
              <a:gd name="T6" fmla="*/ 0 60000 65536"/>
              <a:gd name="T7" fmla="*/ 0 60000 65536"/>
              <a:gd name="T8" fmla="*/ 0 60000 65536"/>
              <a:gd name="T9" fmla="*/ 0 w 21397"/>
              <a:gd name="T10" fmla="*/ 0 h 20964"/>
              <a:gd name="T11" fmla="*/ 21397 w 21397"/>
              <a:gd name="T12" fmla="*/ 20964 h 209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97" h="20964" fill="none" extrusionOk="0">
                <a:moveTo>
                  <a:pt x="5203" y="0"/>
                </a:moveTo>
                <a:cubicBezTo>
                  <a:pt x="13775" y="2128"/>
                  <a:pt x="20188" y="9260"/>
                  <a:pt x="21396" y="18009"/>
                </a:cubicBezTo>
              </a:path>
              <a:path w="21397" h="20964" stroke="0" extrusionOk="0">
                <a:moveTo>
                  <a:pt x="5203" y="0"/>
                </a:moveTo>
                <a:cubicBezTo>
                  <a:pt x="13775" y="2128"/>
                  <a:pt x="20188" y="9260"/>
                  <a:pt x="21396" y="18009"/>
                </a:cubicBezTo>
                <a:lnTo>
                  <a:pt x="0" y="20964"/>
                </a:lnTo>
                <a:lnTo>
                  <a:pt x="5203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Arc 21"/>
          <p:cNvSpPr>
            <a:spLocks/>
          </p:cNvSpPr>
          <p:nvPr/>
        </p:nvSpPr>
        <p:spPr bwMode="auto">
          <a:xfrm rot="7556360">
            <a:off x="2488407" y="651669"/>
            <a:ext cx="3910012" cy="3257550"/>
          </a:xfrm>
          <a:custGeom>
            <a:avLst/>
            <a:gdLst>
              <a:gd name="T0" fmla="*/ 2147483647 w 21253"/>
              <a:gd name="T1" fmla="*/ 0 h 18662"/>
              <a:gd name="T2" fmla="*/ 2147483647 w 21253"/>
              <a:gd name="T3" fmla="*/ 2147483647 h 18662"/>
              <a:gd name="T4" fmla="*/ 0 w 21253"/>
              <a:gd name="T5" fmla="*/ 2147483647 h 18662"/>
              <a:gd name="T6" fmla="*/ 0 60000 65536"/>
              <a:gd name="T7" fmla="*/ 0 60000 65536"/>
              <a:gd name="T8" fmla="*/ 0 60000 65536"/>
              <a:gd name="T9" fmla="*/ 0 w 21253"/>
              <a:gd name="T10" fmla="*/ 0 h 18662"/>
              <a:gd name="T11" fmla="*/ 21253 w 21253"/>
              <a:gd name="T12" fmla="*/ 18662 h 186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253" h="18662" fill="none" extrusionOk="0">
                <a:moveTo>
                  <a:pt x="10876" y="-1"/>
                </a:moveTo>
                <a:cubicBezTo>
                  <a:pt x="16334" y="3180"/>
                  <a:pt x="20126" y="8591"/>
                  <a:pt x="21253" y="14807"/>
                </a:cubicBezTo>
              </a:path>
              <a:path w="21253" h="18662" stroke="0" extrusionOk="0">
                <a:moveTo>
                  <a:pt x="10876" y="-1"/>
                </a:moveTo>
                <a:cubicBezTo>
                  <a:pt x="16334" y="3180"/>
                  <a:pt x="20126" y="8591"/>
                  <a:pt x="21253" y="14807"/>
                </a:cubicBezTo>
                <a:lnTo>
                  <a:pt x="0" y="18662"/>
                </a:lnTo>
                <a:lnTo>
                  <a:pt x="10876" y="-1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Text Box 22"/>
          <p:cNvSpPr txBox="1">
            <a:spLocks noChangeArrowheads="1"/>
          </p:cNvSpPr>
          <p:nvPr/>
        </p:nvSpPr>
        <p:spPr bwMode="auto">
          <a:xfrm>
            <a:off x="4495800" y="15240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?</a:t>
            </a:r>
          </a:p>
        </p:txBody>
      </p:sp>
      <p:sp>
        <p:nvSpPr>
          <p:cNvPr id="5138" name="Text Box 24"/>
          <p:cNvSpPr txBox="1">
            <a:spLocks noChangeArrowheads="1"/>
          </p:cNvSpPr>
          <p:nvPr/>
        </p:nvSpPr>
        <p:spPr bwMode="auto">
          <a:xfrm>
            <a:off x="3886200" y="37338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?</a:t>
            </a:r>
          </a:p>
        </p:txBody>
      </p:sp>
      <p:sp>
        <p:nvSpPr>
          <p:cNvPr id="5139" name="AutoShape 26"/>
          <p:cNvSpPr>
            <a:spLocks/>
          </p:cNvSpPr>
          <p:nvPr/>
        </p:nvSpPr>
        <p:spPr bwMode="auto">
          <a:xfrm>
            <a:off x="7315200" y="2133600"/>
            <a:ext cx="152400" cy="1524000"/>
          </a:xfrm>
          <a:prstGeom prst="rightBrace">
            <a:avLst>
              <a:gd name="adj1" fmla="val 833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0" name="Text Box 27"/>
          <p:cNvSpPr txBox="1">
            <a:spLocks noChangeArrowheads="1"/>
          </p:cNvSpPr>
          <p:nvPr/>
        </p:nvSpPr>
        <p:spPr bwMode="auto">
          <a:xfrm>
            <a:off x="6096000" y="2895600"/>
            <a:ext cx="45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10</a:t>
            </a:r>
          </a:p>
        </p:txBody>
      </p:sp>
      <p:sp>
        <p:nvSpPr>
          <p:cNvPr id="5141" name="Line 28"/>
          <p:cNvSpPr>
            <a:spLocks noChangeShapeType="1"/>
          </p:cNvSpPr>
          <p:nvPr/>
        </p:nvSpPr>
        <p:spPr bwMode="auto">
          <a:xfrm>
            <a:off x="5791200" y="268605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2" name="Line 29"/>
          <p:cNvSpPr>
            <a:spLocks noChangeShapeType="1"/>
          </p:cNvSpPr>
          <p:nvPr/>
        </p:nvSpPr>
        <p:spPr bwMode="auto">
          <a:xfrm>
            <a:off x="2501900" y="267335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3" name="Rectangle 30"/>
          <p:cNvSpPr>
            <a:spLocks noChangeArrowheads="1"/>
          </p:cNvSpPr>
          <p:nvPr/>
        </p:nvSpPr>
        <p:spPr bwMode="auto">
          <a:xfrm>
            <a:off x="3581400" y="762000"/>
            <a:ext cx="2057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200" b="1">
                <a:solidFill>
                  <a:srgbClr val="0000FF"/>
                </a:solidFill>
              </a:rPr>
              <a:t>Tóm tắt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8" name="Line 6"/>
          <p:cNvSpPr>
            <a:spLocks noChangeShapeType="1"/>
          </p:cNvSpPr>
          <p:nvPr/>
        </p:nvSpPr>
        <p:spPr bwMode="auto">
          <a:xfrm>
            <a:off x="5791200" y="2701925"/>
            <a:ext cx="1588" cy="1524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602" name="Line 10"/>
          <p:cNvSpPr>
            <a:spLocks noChangeShapeType="1"/>
          </p:cNvSpPr>
          <p:nvPr/>
        </p:nvSpPr>
        <p:spPr bwMode="auto">
          <a:xfrm>
            <a:off x="5791200" y="2778125"/>
            <a:ext cx="1066800" cy="158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603" name="Line 11"/>
          <p:cNvSpPr>
            <a:spLocks noChangeShapeType="1"/>
          </p:cNvSpPr>
          <p:nvPr/>
        </p:nvSpPr>
        <p:spPr bwMode="auto">
          <a:xfrm>
            <a:off x="5791200" y="2701925"/>
            <a:ext cx="1588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604" name="Line 12"/>
          <p:cNvSpPr>
            <a:spLocks noChangeShapeType="1"/>
          </p:cNvSpPr>
          <p:nvPr/>
        </p:nvSpPr>
        <p:spPr bwMode="auto">
          <a:xfrm>
            <a:off x="6858000" y="2701925"/>
            <a:ext cx="1588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605" name="Arc 13"/>
          <p:cNvSpPr>
            <a:spLocks/>
          </p:cNvSpPr>
          <p:nvPr/>
        </p:nvSpPr>
        <p:spPr bwMode="auto">
          <a:xfrm rot="8204559">
            <a:off x="5943600" y="2397125"/>
            <a:ext cx="762000" cy="760413"/>
          </a:xfrm>
          <a:custGeom>
            <a:avLst/>
            <a:gdLst>
              <a:gd name="T0" fmla="*/ 56109268 w 21600"/>
              <a:gd name="T1" fmla="*/ 0 h 21562"/>
              <a:gd name="T2" fmla="*/ 948325308 w 21600"/>
              <a:gd name="T3" fmla="*/ 945736753 h 21562"/>
              <a:gd name="T4" fmla="*/ 0 w 21600"/>
              <a:gd name="T5" fmla="*/ 945736753 h 21562"/>
              <a:gd name="T6" fmla="*/ 0 60000 65536"/>
              <a:gd name="T7" fmla="*/ 0 60000 65536"/>
              <a:gd name="T8" fmla="*/ 0 60000 65536"/>
              <a:gd name="T9" fmla="*/ 0 w 21600"/>
              <a:gd name="T10" fmla="*/ 0 h 21562"/>
              <a:gd name="T11" fmla="*/ 21600 w 21600"/>
              <a:gd name="T12" fmla="*/ 21562 h 215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62" fill="none" extrusionOk="0">
                <a:moveTo>
                  <a:pt x="1278" y="-1"/>
                </a:moveTo>
                <a:cubicBezTo>
                  <a:pt x="12690" y="676"/>
                  <a:pt x="21600" y="10129"/>
                  <a:pt x="21600" y="21562"/>
                </a:cubicBezTo>
              </a:path>
              <a:path w="21600" h="21562" stroke="0" extrusionOk="0">
                <a:moveTo>
                  <a:pt x="1278" y="-1"/>
                </a:moveTo>
                <a:cubicBezTo>
                  <a:pt x="12690" y="676"/>
                  <a:pt x="21600" y="10129"/>
                  <a:pt x="21600" y="21562"/>
                </a:cubicBezTo>
                <a:lnTo>
                  <a:pt x="0" y="21562"/>
                </a:lnTo>
                <a:lnTo>
                  <a:pt x="1278" y="-1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0614" name="Text Box 22"/>
          <p:cNvSpPr txBox="1">
            <a:spLocks noChangeArrowheads="1"/>
          </p:cNvSpPr>
          <p:nvPr/>
        </p:nvSpPr>
        <p:spPr bwMode="auto">
          <a:xfrm>
            <a:off x="6096000" y="2930525"/>
            <a:ext cx="45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10</a:t>
            </a:r>
          </a:p>
        </p:txBody>
      </p:sp>
      <p:grpSp>
        <p:nvGrpSpPr>
          <p:cNvPr id="6152" name="Group 29"/>
          <p:cNvGrpSpPr>
            <a:grpSpLocks/>
          </p:cNvGrpSpPr>
          <p:nvPr/>
        </p:nvGrpSpPr>
        <p:grpSpPr bwMode="auto">
          <a:xfrm>
            <a:off x="1206500" y="436563"/>
            <a:ext cx="6870700" cy="4821237"/>
            <a:chOff x="760" y="205"/>
            <a:chExt cx="4328" cy="3037"/>
          </a:xfrm>
        </p:grpSpPr>
        <p:sp>
          <p:nvSpPr>
            <p:cNvPr id="6154" name="Text Box 15"/>
            <p:cNvSpPr txBox="1">
              <a:spLocks noChangeArrowheads="1"/>
            </p:cNvSpPr>
            <p:nvPr/>
          </p:nvSpPr>
          <p:spPr bwMode="auto">
            <a:xfrm>
              <a:off x="760" y="1920"/>
              <a:ext cx="7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/>
                <a:t>Số b</a:t>
              </a:r>
              <a:r>
                <a:rPr lang="en-US" b="1"/>
                <a:t>é</a:t>
              </a:r>
              <a:r>
                <a:rPr lang="en-US" sz="2000" b="1"/>
                <a:t>:</a:t>
              </a:r>
            </a:p>
          </p:txBody>
        </p:sp>
        <p:sp>
          <p:nvSpPr>
            <p:cNvPr id="6155" name="Line 4"/>
            <p:cNvSpPr>
              <a:spLocks noChangeShapeType="1"/>
            </p:cNvSpPr>
            <p:nvPr/>
          </p:nvSpPr>
          <p:spPr bwMode="auto">
            <a:xfrm>
              <a:off x="1584" y="1680"/>
              <a:ext cx="206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Line 5"/>
            <p:cNvSpPr>
              <a:spLocks noChangeShapeType="1"/>
            </p:cNvSpPr>
            <p:nvPr/>
          </p:nvSpPr>
          <p:spPr bwMode="auto">
            <a:xfrm>
              <a:off x="1584" y="1632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Line 7"/>
            <p:cNvSpPr>
              <a:spLocks noChangeShapeType="1"/>
            </p:cNvSpPr>
            <p:nvPr/>
          </p:nvSpPr>
          <p:spPr bwMode="auto">
            <a:xfrm rot="16200000" flipH="1">
              <a:off x="2598" y="1032"/>
              <a:ext cx="0" cy="206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Line 8"/>
            <p:cNvSpPr>
              <a:spLocks noChangeShapeType="1"/>
            </p:cNvSpPr>
            <p:nvPr/>
          </p:nvSpPr>
          <p:spPr bwMode="auto">
            <a:xfrm rot="10475288">
              <a:off x="1568" y="2015"/>
              <a:ext cx="1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Line 9"/>
            <p:cNvSpPr>
              <a:spLocks noChangeShapeType="1"/>
            </p:cNvSpPr>
            <p:nvPr/>
          </p:nvSpPr>
          <p:spPr bwMode="auto">
            <a:xfrm rot="10475288" flipH="1">
              <a:off x="3629" y="2006"/>
              <a:ext cx="12" cy="10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Text Box 14"/>
            <p:cNvSpPr txBox="1">
              <a:spLocks noChangeArrowheads="1"/>
            </p:cNvSpPr>
            <p:nvPr/>
          </p:nvSpPr>
          <p:spPr bwMode="auto">
            <a:xfrm>
              <a:off x="768" y="1536"/>
              <a:ext cx="7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/>
                <a:t>Số lớn:</a:t>
              </a:r>
            </a:p>
          </p:txBody>
        </p:sp>
        <p:sp>
          <p:nvSpPr>
            <p:cNvPr id="6161" name="Text Box 16"/>
            <p:cNvSpPr txBox="1">
              <a:spLocks noChangeArrowheads="1"/>
            </p:cNvSpPr>
            <p:nvPr/>
          </p:nvSpPr>
          <p:spPr bwMode="auto">
            <a:xfrm>
              <a:off x="4800" y="1680"/>
              <a:ext cx="288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/>
                <a:t>70</a:t>
              </a:r>
            </a:p>
          </p:txBody>
        </p:sp>
        <p:sp>
          <p:nvSpPr>
            <p:cNvPr id="6162" name="Arc 17"/>
            <p:cNvSpPr>
              <a:spLocks/>
            </p:cNvSpPr>
            <p:nvPr/>
          </p:nvSpPr>
          <p:spPr bwMode="auto">
            <a:xfrm rot="-2796284">
              <a:off x="1633" y="850"/>
              <a:ext cx="2479" cy="2305"/>
            </a:xfrm>
            <a:custGeom>
              <a:avLst/>
              <a:gdLst>
                <a:gd name="T0" fmla="*/ 8 w 21397"/>
                <a:gd name="T1" fmla="*/ 0 h 20964"/>
                <a:gd name="T2" fmla="*/ 33 w 21397"/>
                <a:gd name="T3" fmla="*/ 24 h 20964"/>
                <a:gd name="T4" fmla="*/ 0 w 21397"/>
                <a:gd name="T5" fmla="*/ 28 h 20964"/>
                <a:gd name="T6" fmla="*/ 0 60000 65536"/>
                <a:gd name="T7" fmla="*/ 0 60000 65536"/>
                <a:gd name="T8" fmla="*/ 0 60000 65536"/>
                <a:gd name="T9" fmla="*/ 0 w 21397"/>
                <a:gd name="T10" fmla="*/ 0 h 20964"/>
                <a:gd name="T11" fmla="*/ 21397 w 21397"/>
                <a:gd name="T12" fmla="*/ 20964 h 209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97" h="20964" fill="none" extrusionOk="0">
                  <a:moveTo>
                    <a:pt x="5203" y="0"/>
                  </a:moveTo>
                  <a:cubicBezTo>
                    <a:pt x="13775" y="2128"/>
                    <a:pt x="20188" y="9260"/>
                    <a:pt x="21396" y="18009"/>
                  </a:cubicBezTo>
                </a:path>
                <a:path w="21397" h="20964" stroke="0" extrusionOk="0">
                  <a:moveTo>
                    <a:pt x="5203" y="0"/>
                  </a:moveTo>
                  <a:cubicBezTo>
                    <a:pt x="13775" y="2128"/>
                    <a:pt x="20188" y="9260"/>
                    <a:pt x="21396" y="18009"/>
                  </a:cubicBezTo>
                  <a:lnTo>
                    <a:pt x="0" y="20964"/>
                  </a:lnTo>
                  <a:lnTo>
                    <a:pt x="5203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3" name="Arc 18"/>
            <p:cNvSpPr>
              <a:spLocks/>
            </p:cNvSpPr>
            <p:nvPr/>
          </p:nvSpPr>
          <p:spPr bwMode="auto">
            <a:xfrm rot="7556360">
              <a:off x="1567" y="411"/>
              <a:ext cx="2463" cy="2052"/>
            </a:xfrm>
            <a:custGeom>
              <a:avLst/>
              <a:gdLst>
                <a:gd name="T0" fmla="*/ 17 w 21253"/>
                <a:gd name="T1" fmla="*/ 0 h 18662"/>
                <a:gd name="T2" fmla="*/ 33 w 21253"/>
                <a:gd name="T3" fmla="*/ 20 h 18662"/>
                <a:gd name="T4" fmla="*/ 0 w 21253"/>
                <a:gd name="T5" fmla="*/ 25 h 18662"/>
                <a:gd name="T6" fmla="*/ 0 60000 65536"/>
                <a:gd name="T7" fmla="*/ 0 60000 65536"/>
                <a:gd name="T8" fmla="*/ 0 60000 65536"/>
                <a:gd name="T9" fmla="*/ 0 w 21253"/>
                <a:gd name="T10" fmla="*/ 0 h 18662"/>
                <a:gd name="T11" fmla="*/ 21253 w 21253"/>
                <a:gd name="T12" fmla="*/ 18662 h 186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253" h="18662" fill="none" extrusionOk="0">
                  <a:moveTo>
                    <a:pt x="10876" y="-1"/>
                  </a:moveTo>
                  <a:cubicBezTo>
                    <a:pt x="16334" y="3180"/>
                    <a:pt x="20126" y="8591"/>
                    <a:pt x="21253" y="14807"/>
                  </a:cubicBezTo>
                </a:path>
                <a:path w="21253" h="18662" stroke="0" extrusionOk="0">
                  <a:moveTo>
                    <a:pt x="10876" y="-1"/>
                  </a:moveTo>
                  <a:cubicBezTo>
                    <a:pt x="16334" y="3180"/>
                    <a:pt x="20126" y="8591"/>
                    <a:pt x="21253" y="14807"/>
                  </a:cubicBezTo>
                  <a:lnTo>
                    <a:pt x="0" y="18662"/>
                  </a:lnTo>
                  <a:lnTo>
                    <a:pt x="10876" y="-1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4" name="Text Box 19"/>
            <p:cNvSpPr txBox="1">
              <a:spLocks noChangeArrowheads="1"/>
            </p:cNvSpPr>
            <p:nvPr/>
          </p:nvSpPr>
          <p:spPr bwMode="auto">
            <a:xfrm>
              <a:off x="2832" y="960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/>
                <a:t>?</a:t>
              </a:r>
            </a:p>
          </p:txBody>
        </p:sp>
        <p:sp>
          <p:nvSpPr>
            <p:cNvPr id="6165" name="Text Box 20"/>
            <p:cNvSpPr txBox="1">
              <a:spLocks noChangeArrowheads="1"/>
            </p:cNvSpPr>
            <p:nvPr/>
          </p:nvSpPr>
          <p:spPr bwMode="auto">
            <a:xfrm>
              <a:off x="2448" y="2352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/>
                <a:t>?</a:t>
              </a:r>
            </a:p>
          </p:txBody>
        </p:sp>
        <p:sp>
          <p:nvSpPr>
            <p:cNvPr id="6166" name="AutoShape 21"/>
            <p:cNvSpPr>
              <a:spLocks/>
            </p:cNvSpPr>
            <p:nvPr/>
          </p:nvSpPr>
          <p:spPr bwMode="auto">
            <a:xfrm>
              <a:off x="4608" y="1344"/>
              <a:ext cx="96" cy="960"/>
            </a:xfrm>
            <a:prstGeom prst="rightBrace">
              <a:avLst>
                <a:gd name="adj1" fmla="val 8333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7" name="Line 25"/>
            <p:cNvSpPr>
              <a:spLocks noChangeShapeType="1"/>
            </p:cNvSpPr>
            <p:nvPr/>
          </p:nvSpPr>
          <p:spPr bwMode="auto">
            <a:xfrm>
              <a:off x="3648" y="1692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Line 26"/>
            <p:cNvSpPr>
              <a:spLocks noChangeShapeType="1"/>
            </p:cNvSpPr>
            <p:nvPr/>
          </p:nvSpPr>
          <p:spPr bwMode="auto">
            <a:xfrm>
              <a:off x="1572" y="1680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3" name="Rectangle 27"/>
          <p:cNvSpPr>
            <a:spLocks noChangeArrowheads="1"/>
          </p:cNvSpPr>
          <p:nvPr/>
        </p:nvSpPr>
        <p:spPr bwMode="auto">
          <a:xfrm>
            <a:off x="838200" y="796925"/>
            <a:ext cx="2057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>
                <a:solidFill>
                  <a:srgbClr val="0000FF"/>
                </a:solidFill>
              </a:rPr>
              <a:t>Tóm tắt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2000"/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/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2000"/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/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2000"/>
                                        <p:tgtEl>
                                          <p:spTgt spid="110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/>
                                        <p:tgtEl>
                                          <p:spTgt spid="110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8" grpId="0" animBg="1"/>
      <p:bldP spid="110602" grpId="0" animBg="1"/>
      <p:bldP spid="110603" grpId="0" animBg="1"/>
      <p:bldP spid="110604" grpId="0" animBg="1"/>
      <p:bldP spid="110605" grpId="0" animBg="1"/>
      <p:bldP spid="1106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3"/>
          <p:cNvSpPr txBox="1">
            <a:spLocks noChangeArrowheads="1"/>
          </p:cNvSpPr>
          <p:nvPr/>
        </p:nvSpPr>
        <p:spPr bwMode="auto">
          <a:xfrm>
            <a:off x="4038600" y="2819400"/>
            <a:ext cx="45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70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-76200" y="3103563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Số bé:</a:t>
            </a:r>
          </a:p>
        </p:txBody>
      </p:sp>
      <p:sp>
        <p:nvSpPr>
          <p:cNvPr id="7172" name="Text Box 12"/>
          <p:cNvSpPr txBox="1">
            <a:spLocks noChangeArrowheads="1"/>
          </p:cNvSpPr>
          <p:nvPr/>
        </p:nvSpPr>
        <p:spPr bwMode="auto">
          <a:xfrm>
            <a:off x="-63500" y="2493963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Số lớn:</a:t>
            </a:r>
          </a:p>
        </p:txBody>
      </p:sp>
      <p:sp>
        <p:nvSpPr>
          <p:cNvPr id="7173" name="Rectangle 29"/>
          <p:cNvSpPr>
            <a:spLocks noChangeArrowheads="1"/>
          </p:cNvSpPr>
          <p:nvPr/>
        </p:nvSpPr>
        <p:spPr bwMode="auto">
          <a:xfrm>
            <a:off x="5715000" y="533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 i="1" u="sng">
                <a:solidFill>
                  <a:srgbClr val="0000FF"/>
                </a:solidFill>
              </a:rPr>
              <a:t>Bài giải</a:t>
            </a:r>
          </a:p>
          <a:p>
            <a:pPr marL="342900" indent="-342900">
              <a:spcBef>
                <a:spcPct val="20000"/>
              </a:spcBef>
            </a:pPr>
            <a:endParaRPr lang="en-US" sz="2400" b="1" i="1" u="sng">
              <a:solidFill>
                <a:srgbClr val="0000FF"/>
              </a:solidFill>
            </a:endParaRPr>
          </a:p>
          <a:p>
            <a:pPr marL="342900" indent="-342900">
              <a:spcBef>
                <a:spcPct val="20000"/>
              </a:spcBef>
            </a:pPr>
            <a:endParaRPr lang="en-US" sz="3200" b="1"/>
          </a:p>
        </p:txBody>
      </p:sp>
      <p:sp>
        <p:nvSpPr>
          <p:cNvPr id="111647" name="Rectangle 31"/>
          <p:cNvSpPr>
            <a:spLocks noChangeArrowheads="1"/>
          </p:cNvSpPr>
          <p:nvPr/>
        </p:nvSpPr>
        <p:spPr bwMode="auto">
          <a:xfrm>
            <a:off x="5181600" y="1295400"/>
            <a:ext cx="2438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Hai lần số bé là:</a:t>
            </a:r>
          </a:p>
        </p:txBody>
      </p:sp>
      <p:sp>
        <p:nvSpPr>
          <p:cNvPr id="111648" name="Rectangle 32"/>
          <p:cNvSpPr>
            <a:spLocks noChangeArrowheads="1"/>
          </p:cNvSpPr>
          <p:nvPr/>
        </p:nvSpPr>
        <p:spPr bwMode="auto">
          <a:xfrm>
            <a:off x="5257800" y="18288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70-10=60</a:t>
            </a:r>
          </a:p>
        </p:txBody>
      </p:sp>
      <p:sp>
        <p:nvSpPr>
          <p:cNvPr id="111649" name="Rectangle 33"/>
          <p:cNvSpPr>
            <a:spLocks noChangeArrowheads="1"/>
          </p:cNvSpPr>
          <p:nvPr/>
        </p:nvSpPr>
        <p:spPr bwMode="auto">
          <a:xfrm>
            <a:off x="5181600" y="2286000"/>
            <a:ext cx="1447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 bé là: </a:t>
            </a:r>
          </a:p>
        </p:txBody>
      </p:sp>
      <p:sp>
        <p:nvSpPr>
          <p:cNvPr id="111650" name="Rectangle 34"/>
          <p:cNvSpPr>
            <a:spLocks noChangeArrowheads="1"/>
          </p:cNvSpPr>
          <p:nvPr/>
        </p:nvSpPr>
        <p:spPr bwMode="auto">
          <a:xfrm>
            <a:off x="5257800" y="2819400"/>
            <a:ext cx="1295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60:2=30</a:t>
            </a:r>
          </a:p>
        </p:txBody>
      </p:sp>
      <p:sp>
        <p:nvSpPr>
          <p:cNvPr id="111651" name="Rectangle 35"/>
          <p:cNvSpPr>
            <a:spLocks noChangeArrowheads="1"/>
          </p:cNvSpPr>
          <p:nvPr/>
        </p:nvSpPr>
        <p:spPr bwMode="auto">
          <a:xfrm>
            <a:off x="5257800" y="3352800"/>
            <a:ext cx="152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 lớn là:</a:t>
            </a:r>
          </a:p>
        </p:txBody>
      </p:sp>
      <p:sp>
        <p:nvSpPr>
          <p:cNvPr id="111652" name="Rectangle 36"/>
          <p:cNvSpPr>
            <a:spLocks noChangeArrowheads="1"/>
          </p:cNvSpPr>
          <p:nvPr/>
        </p:nvSpPr>
        <p:spPr bwMode="auto">
          <a:xfrm>
            <a:off x="5257800" y="3810000"/>
            <a:ext cx="1905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30+10=40</a:t>
            </a:r>
          </a:p>
          <a:p>
            <a:pPr eaLnBrk="0" hangingPunct="0">
              <a:defRPr/>
            </a:pP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111653" name="Rectangle 37"/>
          <p:cNvSpPr>
            <a:spLocks noChangeArrowheads="1"/>
          </p:cNvSpPr>
          <p:nvPr/>
        </p:nvSpPr>
        <p:spPr bwMode="auto">
          <a:xfrm>
            <a:off x="5257800" y="4343400"/>
            <a:ext cx="2819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Đáp số: Số lớn: 40</a:t>
            </a:r>
          </a:p>
          <a:p>
            <a:pPr eaLnBrk="0" hangingPunct="0"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            Số bé : 30</a:t>
            </a:r>
          </a:p>
        </p:txBody>
      </p:sp>
      <p:sp>
        <p:nvSpPr>
          <p:cNvPr id="7181" name="Rectangle 77"/>
          <p:cNvSpPr>
            <a:spLocks noChangeArrowheads="1"/>
          </p:cNvSpPr>
          <p:nvPr/>
        </p:nvSpPr>
        <p:spPr bwMode="auto">
          <a:xfrm>
            <a:off x="838200" y="533400"/>
            <a:ext cx="2057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>
                <a:solidFill>
                  <a:srgbClr val="0000FF"/>
                </a:solidFill>
              </a:rPr>
              <a:t>Tóm tắt</a:t>
            </a:r>
          </a:p>
        </p:txBody>
      </p:sp>
      <p:sp>
        <p:nvSpPr>
          <p:cNvPr id="7182" name="Line 88"/>
          <p:cNvSpPr>
            <a:spLocks noChangeShapeType="1"/>
          </p:cNvSpPr>
          <p:nvPr/>
        </p:nvSpPr>
        <p:spPr bwMode="auto">
          <a:xfrm>
            <a:off x="4572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3" name="AutoShape 18"/>
          <p:cNvSpPr>
            <a:spLocks/>
          </p:cNvSpPr>
          <p:nvPr/>
        </p:nvSpPr>
        <p:spPr bwMode="auto">
          <a:xfrm>
            <a:off x="3886200" y="2438400"/>
            <a:ext cx="76200" cy="1143000"/>
          </a:xfrm>
          <a:prstGeom prst="rightBrace">
            <a:avLst>
              <a:gd name="adj1" fmla="val 1250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4" name="Text Box 17"/>
          <p:cNvSpPr txBox="1">
            <a:spLocks noChangeArrowheads="1"/>
          </p:cNvSpPr>
          <p:nvPr/>
        </p:nvSpPr>
        <p:spPr bwMode="auto">
          <a:xfrm>
            <a:off x="1828800" y="3962400"/>
            <a:ext cx="276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?</a:t>
            </a:r>
          </a:p>
        </p:txBody>
      </p:sp>
      <p:sp>
        <p:nvSpPr>
          <p:cNvPr id="7185" name="Line 27"/>
          <p:cNvSpPr>
            <a:spLocks noChangeShapeType="1"/>
          </p:cNvSpPr>
          <p:nvPr/>
        </p:nvSpPr>
        <p:spPr bwMode="auto">
          <a:xfrm>
            <a:off x="3143250" y="2752725"/>
            <a:ext cx="1588" cy="6096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6" name="Line 28"/>
          <p:cNvSpPr>
            <a:spLocks noChangeShapeType="1"/>
          </p:cNvSpPr>
          <p:nvPr/>
        </p:nvSpPr>
        <p:spPr bwMode="auto">
          <a:xfrm>
            <a:off x="914400" y="2743200"/>
            <a:ext cx="1588" cy="6096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7" name="Text Box 16"/>
          <p:cNvSpPr txBox="1">
            <a:spLocks noChangeArrowheads="1"/>
          </p:cNvSpPr>
          <p:nvPr/>
        </p:nvSpPr>
        <p:spPr bwMode="auto">
          <a:xfrm>
            <a:off x="1828800" y="18288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?</a:t>
            </a:r>
          </a:p>
        </p:txBody>
      </p:sp>
      <p:sp>
        <p:nvSpPr>
          <p:cNvPr id="7188" name="Arc 89"/>
          <p:cNvSpPr>
            <a:spLocks/>
          </p:cNvSpPr>
          <p:nvPr/>
        </p:nvSpPr>
        <p:spPr bwMode="auto">
          <a:xfrm rot="3779919" flipV="1">
            <a:off x="1500982" y="2385219"/>
            <a:ext cx="1143000" cy="2001837"/>
          </a:xfrm>
          <a:custGeom>
            <a:avLst/>
            <a:gdLst>
              <a:gd name="T0" fmla="*/ 0 w 21600"/>
              <a:gd name="T1" fmla="*/ 0 h 31534"/>
              <a:gd name="T2" fmla="*/ 2147483647 w 21600"/>
              <a:gd name="T3" fmla="*/ 2147483647 h 31534"/>
              <a:gd name="T4" fmla="*/ 0 w 21600"/>
              <a:gd name="T5" fmla="*/ 2147483647 h 31534"/>
              <a:gd name="T6" fmla="*/ 0 60000 65536"/>
              <a:gd name="T7" fmla="*/ 0 60000 65536"/>
              <a:gd name="T8" fmla="*/ 0 60000 65536"/>
              <a:gd name="T9" fmla="*/ 0 w 21600"/>
              <a:gd name="T10" fmla="*/ 0 h 31534"/>
              <a:gd name="T11" fmla="*/ 21600 w 21600"/>
              <a:gd name="T12" fmla="*/ 31534 h 315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153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057"/>
                  <a:pt x="20770" y="28464"/>
                  <a:pt x="19180" y="31534"/>
                </a:cubicBezTo>
              </a:path>
              <a:path w="21600" h="3153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057"/>
                  <a:pt x="20770" y="28464"/>
                  <a:pt x="19180" y="3153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189" name="Group 91"/>
          <p:cNvGrpSpPr>
            <a:grpSpLocks/>
          </p:cNvGrpSpPr>
          <p:nvPr/>
        </p:nvGrpSpPr>
        <p:grpSpPr bwMode="auto">
          <a:xfrm>
            <a:off x="914400" y="3257550"/>
            <a:ext cx="2238375" cy="190500"/>
            <a:chOff x="576" y="2052"/>
            <a:chExt cx="1410" cy="120"/>
          </a:xfrm>
        </p:grpSpPr>
        <p:sp>
          <p:nvSpPr>
            <p:cNvPr id="7203" name="Line 9"/>
            <p:cNvSpPr>
              <a:spLocks noChangeShapeType="1"/>
            </p:cNvSpPr>
            <p:nvPr/>
          </p:nvSpPr>
          <p:spPr bwMode="auto">
            <a:xfrm rot="16200000" flipH="1">
              <a:off x="1265" y="1409"/>
              <a:ext cx="14" cy="13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4" name="Line 11"/>
            <p:cNvSpPr>
              <a:spLocks noChangeShapeType="1"/>
            </p:cNvSpPr>
            <p:nvPr/>
          </p:nvSpPr>
          <p:spPr bwMode="auto">
            <a:xfrm rot="10475288" flipH="1">
              <a:off x="1974" y="2070"/>
              <a:ext cx="12" cy="10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5" name="Line 90"/>
            <p:cNvSpPr>
              <a:spLocks noChangeShapeType="1"/>
            </p:cNvSpPr>
            <p:nvPr/>
          </p:nvSpPr>
          <p:spPr bwMode="auto">
            <a:xfrm>
              <a:off x="582" y="2052"/>
              <a:ext cx="1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90" name="Group 92"/>
          <p:cNvGrpSpPr>
            <a:grpSpLocks/>
          </p:cNvGrpSpPr>
          <p:nvPr/>
        </p:nvGrpSpPr>
        <p:grpSpPr bwMode="auto">
          <a:xfrm>
            <a:off x="914400" y="2667000"/>
            <a:ext cx="2238375" cy="190500"/>
            <a:chOff x="576" y="2052"/>
            <a:chExt cx="1410" cy="120"/>
          </a:xfrm>
        </p:grpSpPr>
        <p:sp>
          <p:nvSpPr>
            <p:cNvPr id="7200" name="Line 93"/>
            <p:cNvSpPr>
              <a:spLocks noChangeShapeType="1"/>
            </p:cNvSpPr>
            <p:nvPr/>
          </p:nvSpPr>
          <p:spPr bwMode="auto">
            <a:xfrm rot="16200000" flipH="1">
              <a:off x="1265" y="1409"/>
              <a:ext cx="14" cy="13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1" name="Line 94"/>
            <p:cNvSpPr>
              <a:spLocks noChangeShapeType="1"/>
            </p:cNvSpPr>
            <p:nvPr/>
          </p:nvSpPr>
          <p:spPr bwMode="auto">
            <a:xfrm rot="10475288" flipH="1">
              <a:off x="1974" y="2070"/>
              <a:ext cx="12" cy="10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2" name="Line 95"/>
            <p:cNvSpPr>
              <a:spLocks noChangeShapeType="1"/>
            </p:cNvSpPr>
            <p:nvPr/>
          </p:nvSpPr>
          <p:spPr bwMode="auto">
            <a:xfrm>
              <a:off x="582" y="2052"/>
              <a:ext cx="1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1712" name="Arc 96"/>
          <p:cNvSpPr>
            <a:spLocks/>
          </p:cNvSpPr>
          <p:nvPr/>
        </p:nvSpPr>
        <p:spPr bwMode="auto">
          <a:xfrm rot="13731733" flipV="1">
            <a:off x="1289051" y="1931987"/>
            <a:ext cx="1536700" cy="1622425"/>
          </a:xfrm>
          <a:custGeom>
            <a:avLst/>
            <a:gdLst>
              <a:gd name="T0" fmla="*/ 538689848 w 21600"/>
              <a:gd name="T1" fmla="*/ 0 h 21548"/>
              <a:gd name="T2" fmla="*/ 2147483647 w 21600"/>
              <a:gd name="T3" fmla="*/ 2147483647 h 21548"/>
              <a:gd name="T4" fmla="*/ 0 w 21600"/>
              <a:gd name="T5" fmla="*/ 2147483647 h 21548"/>
              <a:gd name="T6" fmla="*/ 0 60000 65536"/>
              <a:gd name="T7" fmla="*/ 0 60000 65536"/>
              <a:gd name="T8" fmla="*/ 0 60000 65536"/>
              <a:gd name="T9" fmla="*/ 0 w 21600"/>
              <a:gd name="T10" fmla="*/ 0 h 21548"/>
              <a:gd name="T11" fmla="*/ 21600 w 21600"/>
              <a:gd name="T12" fmla="*/ 21548 h 215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48" fill="none" extrusionOk="0">
                <a:moveTo>
                  <a:pt x="1496" y="-1"/>
                </a:moveTo>
                <a:cubicBezTo>
                  <a:pt x="12817" y="785"/>
                  <a:pt x="21600" y="10199"/>
                  <a:pt x="21600" y="21548"/>
                </a:cubicBezTo>
              </a:path>
              <a:path w="21600" h="21548" stroke="0" extrusionOk="0">
                <a:moveTo>
                  <a:pt x="1496" y="-1"/>
                </a:moveTo>
                <a:cubicBezTo>
                  <a:pt x="12817" y="785"/>
                  <a:pt x="21600" y="10199"/>
                  <a:pt x="21600" y="21548"/>
                </a:cubicBezTo>
                <a:lnTo>
                  <a:pt x="0" y="21548"/>
                </a:lnTo>
                <a:lnTo>
                  <a:pt x="1496" y="-1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102"/>
          <p:cNvGrpSpPr>
            <a:grpSpLocks/>
          </p:cNvGrpSpPr>
          <p:nvPr/>
        </p:nvGrpSpPr>
        <p:grpSpPr bwMode="auto">
          <a:xfrm>
            <a:off x="1330325" y="1735138"/>
            <a:ext cx="2590800" cy="2087562"/>
            <a:chOff x="838" y="1093"/>
            <a:chExt cx="1632" cy="1315"/>
          </a:xfrm>
        </p:grpSpPr>
        <p:grpSp>
          <p:nvGrpSpPr>
            <p:cNvPr id="7193" name="Group 99"/>
            <p:cNvGrpSpPr>
              <a:grpSpLocks/>
            </p:cNvGrpSpPr>
            <p:nvPr/>
          </p:nvGrpSpPr>
          <p:grpSpPr bwMode="auto">
            <a:xfrm>
              <a:off x="1980" y="1404"/>
              <a:ext cx="490" cy="876"/>
              <a:chOff x="1968" y="2738"/>
              <a:chExt cx="490" cy="876"/>
            </a:xfrm>
          </p:grpSpPr>
          <p:sp>
            <p:nvSpPr>
              <p:cNvPr id="7195" name="Line 68"/>
              <p:cNvSpPr>
                <a:spLocks noChangeShapeType="1"/>
              </p:cNvSpPr>
              <p:nvPr/>
            </p:nvSpPr>
            <p:spPr bwMode="auto">
              <a:xfrm>
                <a:off x="1980" y="3074"/>
                <a:ext cx="432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6" name="Line 69"/>
              <p:cNvSpPr>
                <a:spLocks noChangeShapeType="1"/>
              </p:cNvSpPr>
              <p:nvPr/>
            </p:nvSpPr>
            <p:spPr bwMode="auto">
              <a:xfrm>
                <a:off x="2412" y="3026"/>
                <a:ext cx="1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7" name="Arc 71"/>
              <p:cNvSpPr>
                <a:spLocks/>
              </p:cNvSpPr>
              <p:nvPr/>
            </p:nvSpPr>
            <p:spPr bwMode="auto">
              <a:xfrm rot="6852918">
                <a:off x="2027" y="2787"/>
                <a:ext cx="480" cy="382"/>
              </a:xfrm>
              <a:custGeom>
                <a:avLst/>
                <a:gdLst>
                  <a:gd name="T0" fmla="*/ 0 w 21600"/>
                  <a:gd name="T1" fmla="*/ 0 h 17201"/>
                  <a:gd name="T2" fmla="*/ 0 w 21600"/>
                  <a:gd name="T3" fmla="*/ 0 h 17201"/>
                  <a:gd name="T4" fmla="*/ 0 w 21600"/>
                  <a:gd name="T5" fmla="*/ 0 h 17201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17201"/>
                  <a:gd name="T11" fmla="*/ 21600 w 21600"/>
                  <a:gd name="T12" fmla="*/ 17201 h 1720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17201" fill="none" extrusionOk="0">
                    <a:moveTo>
                      <a:pt x="13064" y="0"/>
                    </a:moveTo>
                    <a:cubicBezTo>
                      <a:pt x="18442" y="4084"/>
                      <a:pt x="21600" y="10448"/>
                      <a:pt x="21600" y="17201"/>
                    </a:cubicBezTo>
                  </a:path>
                  <a:path w="21600" h="17201" stroke="0" extrusionOk="0">
                    <a:moveTo>
                      <a:pt x="13064" y="0"/>
                    </a:moveTo>
                    <a:cubicBezTo>
                      <a:pt x="18442" y="4084"/>
                      <a:pt x="21600" y="10448"/>
                      <a:pt x="21600" y="17201"/>
                    </a:cubicBezTo>
                    <a:lnTo>
                      <a:pt x="0" y="17201"/>
                    </a:lnTo>
                    <a:lnTo>
                      <a:pt x="13064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8" name="Text Box 72"/>
              <p:cNvSpPr txBox="1">
                <a:spLocks noChangeArrowheads="1"/>
              </p:cNvSpPr>
              <p:nvPr/>
            </p:nvSpPr>
            <p:spPr bwMode="auto">
              <a:xfrm>
                <a:off x="2034" y="3168"/>
                <a:ext cx="288" cy="4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 b="1">
                    <a:solidFill>
                      <a:srgbClr val="FF0000"/>
                    </a:solidFill>
                  </a:rPr>
                  <a:t>10</a:t>
                </a:r>
              </a:p>
            </p:txBody>
          </p:sp>
          <p:sp>
            <p:nvSpPr>
              <p:cNvPr id="7199" name="Line 98"/>
              <p:cNvSpPr>
                <a:spLocks noChangeShapeType="1"/>
              </p:cNvSpPr>
              <p:nvPr/>
            </p:nvSpPr>
            <p:spPr bwMode="auto">
              <a:xfrm>
                <a:off x="1968" y="3024"/>
                <a:ext cx="1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94" name="Arc 101"/>
            <p:cNvSpPr>
              <a:spLocks/>
            </p:cNvSpPr>
            <p:nvPr/>
          </p:nvSpPr>
          <p:spPr bwMode="auto">
            <a:xfrm rot="13731733" flipV="1">
              <a:off x="869" y="1062"/>
              <a:ext cx="1315" cy="1378"/>
            </a:xfrm>
            <a:custGeom>
              <a:avLst/>
              <a:gdLst>
                <a:gd name="T0" fmla="*/ 0 w 21600"/>
                <a:gd name="T1" fmla="*/ 0 h 21548"/>
                <a:gd name="T2" fmla="*/ 5 w 21600"/>
                <a:gd name="T3" fmla="*/ 6 h 21548"/>
                <a:gd name="T4" fmla="*/ 0 w 21600"/>
                <a:gd name="T5" fmla="*/ 6 h 21548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48"/>
                <a:gd name="T11" fmla="*/ 21600 w 21600"/>
                <a:gd name="T12" fmla="*/ 21548 h 215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48" fill="none" extrusionOk="0">
                  <a:moveTo>
                    <a:pt x="1496" y="-1"/>
                  </a:moveTo>
                  <a:cubicBezTo>
                    <a:pt x="12817" y="785"/>
                    <a:pt x="21600" y="10199"/>
                    <a:pt x="21600" y="21548"/>
                  </a:cubicBezTo>
                </a:path>
                <a:path w="21600" h="21548" stroke="0" extrusionOk="0">
                  <a:moveTo>
                    <a:pt x="1496" y="-1"/>
                  </a:moveTo>
                  <a:cubicBezTo>
                    <a:pt x="12817" y="785"/>
                    <a:pt x="21600" y="10199"/>
                    <a:pt x="21600" y="21548"/>
                  </a:cubicBezTo>
                  <a:lnTo>
                    <a:pt x="0" y="21548"/>
                  </a:lnTo>
                  <a:lnTo>
                    <a:pt x="1496" y="-1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1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1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1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1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1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117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1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11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47" grpId="0"/>
      <p:bldP spid="111648" grpId="0"/>
      <p:bldP spid="111649" grpId="0"/>
      <p:bldP spid="111650" grpId="0"/>
      <p:bldP spid="111651" grpId="0"/>
      <p:bldP spid="111652" grpId="0"/>
      <p:bldP spid="111653" grpId="0"/>
      <p:bldP spid="1117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9" name="Rectangle 5"/>
          <p:cNvSpPr>
            <a:spLocks noChangeArrowheads="1"/>
          </p:cNvSpPr>
          <p:nvPr/>
        </p:nvSpPr>
        <p:spPr bwMode="auto">
          <a:xfrm>
            <a:off x="685800" y="1371600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800" b="1" u="sng">
                <a:solidFill>
                  <a:srgbClr val="0000FF"/>
                </a:solidFill>
              </a:rPr>
              <a:t>Cách 1</a:t>
            </a:r>
            <a:r>
              <a:rPr lang="en-US" sz="2800" b="1" u="sng"/>
              <a:t>:</a:t>
            </a:r>
            <a:r>
              <a:rPr lang="en-US" sz="2800" b="1"/>
              <a:t> Tìm số bé trước</a:t>
            </a:r>
          </a:p>
        </p:txBody>
      </p:sp>
      <p:sp>
        <p:nvSpPr>
          <p:cNvPr id="118791" name="Text Box 7"/>
          <p:cNvSpPr txBox="1">
            <a:spLocks noChangeArrowheads="1"/>
          </p:cNvSpPr>
          <p:nvPr/>
        </p:nvSpPr>
        <p:spPr bwMode="auto">
          <a:xfrm>
            <a:off x="1371600" y="3429000"/>
            <a:ext cx="6172200" cy="708025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 bé = (Tổng - Hiệu):2</a:t>
            </a:r>
            <a:endParaRPr lang="en-US" sz="4000" b="1">
              <a:solidFill>
                <a:srgbClr val="FF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8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9" grpId="0"/>
      <p:bldP spid="11879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4"/>
          <p:cNvSpPr>
            <a:spLocks noChangeShapeType="1"/>
          </p:cNvSpPr>
          <p:nvPr/>
        </p:nvSpPr>
        <p:spPr bwMode="auto">
          <a:xfrm>
            <a:off x="2514600" y="2667000"/>
            <a:ext cx="3276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19" name="Line 5"/>
          <p:cNvSpPr>
            <a:spLocks noChangeShapeType="1"/>
          </p:cNvSpPr>
          <p:nvPr/>
        </p:nvSpPr>
        <p:spPr bwMode="auto">
          <a:xfrm>
            <a:off x="2514600" y="2590800"/>
            <a:ext cx="15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0" name="Line 6"/>
          <p:cNvSpPr>
            <a:spLocks noChangeShapeType="1"/>
          </p:cNvSpPr>
          <p:nvPr/>
        </p:nvSpPr>
        <p:spPr bwMode="auto">
          <a:xfrm>
            <a:off x="5791200" y="2590800"/>
            <a:ext cx="15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1" name="Line 7"/>
          <p:cNvSpPr>
            <a:spLocks noChangeShapeType="1"/>
          </p:cNvSpPr>
          <p:nvPr/>
        </p:nvSpPr>
        <p:spPr bwMode="auto">
          <a:xfrm rot="16200000" flipH="1">
            <a:off x="4123531" y="1639094"/>
            <a:ext cx="1588" cy="3276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2" name="Line 8"/>
          <p:cNvSpPr>
            <a:spLocks noChangeShapeType="1"/>
          </p:cNvSpPr>
          <p:nvPr/>
        </p:nvSpPr>
        <p:spPr bwMode="auto">
          <a:xfrm rot="10475288">
            <a:off x="2489200" y="3198813"/>
            <a:ext cx="15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49" name="Line 9"/>
          <p:cNvSpPr>
            <a:spLocks noChangeShapeType="1"/>
          </p:cNvSpPr>
          <p:nvPr/>
        </p:nvSpPr>
        <p:spPr bwMode="auto">
          <a:xfrm rot="10475288" flipH="1">
            <a:off x="5770563" y="3178175"/>
            <a:ext cx="12700" cy="160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4" name="Line 10"/>
          <p:cNvSpPr>
            <a:spLocks noChangeShapeType="1"/>
          </p:cNvSpPr>
          <p:nvPr/>
        </p:nvSpPr>
        <p:spPr bwMode="auto">
          <a:xfrm>
            <a:off x="5791200" y="2667000"/>
            <a:ext cx="10668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5" name="Line 11"/>
          <p:cNvSpPr>
            <a:spLocks noChangeShapeType="1"/>
          </p:cNvSpPr>
          <p:nvPr/>
        </p:nvSpPr>
        <p:spPr bwMode="auto">
          <a:xfrm>
            <a:off x="5791200" y="2590800"/>
            <a:ext cx="15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6" name="Line 12"/>
          <p:cNvSpPr>
            <a:spLocks noChangeShapeType="1"/>
          </p:cNvSpPr>
          <p:nvPr/>
        </p:nvSpPr>
        <p:spPr bwMode="auto">
          <a:xfrm>
            <a:off x="6858000" y="2590800"/>
            <a:ext cx="15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7" name="Arc 13"/>
          <p:cNvSpPr>
            <a:spLocks/>
          </p:cNvSpPr>
          <p:nvPr/>
        </p:nvSpPr>
        <p:spPr bwMode="auto">
          <a:xfrm rot="8204559">
            <a:off x="5942013" y="2284413"/>
            <a:ext cx="762000" cy="760412"/>
          </a:xfrm>
          <a:custGeom>
            <a:avLst/>
            <a:gdLst>
              <a:gd name="T0" fmla="*/ 56109268 w 21600"/>
              <a:gd name="T1" fmla="*/ 0 h 21562"/>
              <a:gd name="T2" fmla="*/ 948325308 w 21600"/>
              <a:gd name="T3" fmla="*/ 945733252 h 21562"/>
              <a:gd name="T4" fmla="*/ 0 w 21600"/>
              <a:gd name="T5" fmla="*/ 945733252 h 21562"/>
              <a:gd name="T6" fmla="*/ 0 60000 65536"/>
              <a:gd name="T7" fmla="*/ 0 60000 65536"/>
              <a:gd name="T8" fmla="*/ 0 60000 65536"/>
              <a:gd name="T9" fmla="*/ 0 w 21600"/>
              <a:gd name="T10" fmla="*/ 0 h 21562"/>
              <a:gd name="T11" fmla="*/ 21600 w 21600"/>
              <a:gd name="T12" fmla="*/ 21562 h 215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62" fill="none" extrusionOk="0">
                <a:moveTo>
                  <a:pt x="1278" y="-1"/>
                </a:moveTo>
                <a:cubicBezTo>
                  <a:pt x="12690" y="676"/>
                  <a:pt x="21600" y="10129"/>
                  <a:pt x="21600" y="21562"/>
                </a:cubicBezTo>
              </a:path>
              <a:path w="21600" h="21562" stroke="0" extrusionOk="0">
                <a:moveTo>
                  <a:pt x="1278" y="-1"/>
                </a:moveTo>
                <a:cubicBezTo>
                  <a:pt x="12690" y="676"/>
                  <a:pt x="21600" y="10129"/>
                  <a:pt x="21600" y="21562"/>
                </a:cubicBezTo>
                <a:lnTo>
                  <a:pt x="0" y="21562"/>
                </a:lnTo>
                <a:lnTo>
                  <a:pt x="1278" y="-1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Text Box 14"/>
          <p:cNvSpPr txBox="1">
            <a:spLocks noChangeArrowheads="1"/>
          </p:cNvSpPr>
          <p:nvPr/>
        </p:nvSpPr>
        <p:spPr bwMode="auto">
          <a:xfrm>
            <a:off x="1219200" y="2438400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Số lớn:</a:t>
            </a:r>
          </a:p>
        </p:txBody>
      </p:sp>
      <p:sp>
        <p:nvSpPr>
          <p:cNvPr id="9229" name="Text Box 15"/>
          <p:cNvSpPr txBox="1">
            <a:spLocks noChangeArrowheads="1"/>
          </p:cNvSpPr>
          <p:nvPr/>
        </p:nvSpPr>
        <p:spPr bwMode="auto">
          <a:xfrm>
            <a:off x="1206500" y="3048000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Số b</a:t>
            </a:r>
            <a:r>
              <a:rPr lang="en-US" b="1"/>
              <a:t>é</a:t>
            </a:r>
            <a:r>
              <a:rPr lang="en-US" sz="2000" b="1"/>
              <a:t>:</a:t>
            </a:r>
          </a:p>
        </p:txBody>
      </p:sp>
      <p:sp>
        <p:nvSpPr>
          <p:cNvPr id="9230" name="Text Box 16"/>
          <p:cNvSpPr txBox="1">
            <a:spLocks noChangeArrowheads="1"/>
          </p:cNvSpPr>
          <p:nvPr/>
        </p:nvSpPr>
        <p:spPr bwMode="auto">
          <a:xfrm>
            <a:off x="7620000" y="2667000"/>
            <a:ext cx="45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70</a:t>
            </a:r>
          </a:p>
        </p:txBody>
      </p:sp>
      <p:sp>
        <p:nvSpPr>
          <p:cNvPr id="9231" name="Arc 17"/>
          <p:cNvSpPr>
            <a:spLocks/>
          </p:cNvSpPr>
          <p:nvPr/>
        </p:nvSpPr>
        <p:spPr bwMode="auto">
          <a:xfrm rot="-2796284">
            <a:off x="2592388" y="1349375"/>
            <a:ext cx="3935412" cy="3659188"/>
          </a:xfrm>
          <a:custGeom>
            <a:avLst/>
            <a:gdLst>
              <a:gd name="T0" fmla="*/ 2147483647 w 21397"/>
              <a:gd name="T1" fmla="*/ 0 h 20964"/>
              <a:gd name="T2" fmla="*/ 2147483647 w 21397"/>
              <a:gd name="T3" fmla="*/ 2147483647 h 20964"/>
              <a:gd name="T4" fmla="*/ 0 w 21397"/>
              <a:gd name="T5" fmla="*/ 2147483647 h 20964"/>
              <a:gd name="T6" fmla="*/ 0 60000 65536"/>
              <a:gd name="T7" fmla="*/ 0 60000 65536"/>
              <a:gd name="T8" fmla="*/ 0 60000 65536"/>
              <a:gd name="T9" fmla="*/ 0 w 21397"/>
              <a:gd name="T10" fmla="*/ 0 h 20964"/>
              <a:gd name="T11" fmla="*/ 21397 w 21397"/>
              <a:gd name="T12" fmla="*/ 20964 h 209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97" h="20964" fill="none" extrusionOk="0">
                <a:moveTo>
                  <a:pt x="5203" y="0"/>
                </a:moveTo>
                <a:cubicBezTo>
                  <a:pt x="13775" y="2128"/>
                  <a:pt x="20188" y="9260"/>
                  <a:pt x="21396" y="18009"/>
                </a:cubicBezTo>
              </a:path>
              <a:path w="21397" h="20964" stroke="0" extrusionOk="0">
                <a:moveTo>
                  <a:pt x="5203" y="0"/>
                </a:moveTo>
                <a:cubicBezTo>
                  <a:pt x="13775" y="2128"/>
                  <a:pt x="20188" y="9260"/>
                  <a:pt x="21396" y="18009"/>
                </a:cubicBezTo>
                <a:lnTo>
                  <a:pt x="0" y="20964"/>
                </a:lnTo>
                <a:lnTo>
                  <a:pt x="5203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Arc 18"/>
          <p:cNvSpPr>
            <a:spLocks/>
          </p:cNvSpPr>
          <p:nvPr/>
        </p:nvSpPr>
        <p:spPr bwMode="auto">
          <a:xfrm rot="7556360">
            <a:off x="2488407" y="651669"/>
            <a:ext cx="3910012" cy="3257550"/>
          </a:xfrm>
          <a:custGeom>
            <a:avLst/>
            <a:gdLst>
              <a:gd name="T0" fmla="*/ 2147483647 w 21253"/>
              <a:gd name="T1" fmla="*/ 0 h 18662"/>
              <a:gd name="T2" fmla="*/ 2147483647 w 21253"/>
              <a:gd name="T3" fmla="*/ 2147483647 h 18662"/>
              <a:gd name="T4" fmla="*/ 0 w 21253"/>
              <a:gd name="T5" fmla="*/ 2147483647 h 18662"/>
              <a:gd name="T6" fmla="*/ 0 60000 65536"/>
              <a:gd name="T7" fmla="*/ 0 60000 65536"/>
              <a:gd name="T8" fmla="*/ 0 60000 65536"/>
              <a:gd name="T9" fmla="*/ 0 w 21253"/>
              <a:gd name="T10" fmla="*/ 0 h 18662"/>
              <a:gd name="T11" fmla="*/ 21253 w 21253"/>
              <a:gd name="T12" fmla="*/ 18662 h 186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253" h="18662" fill="none" extrusionOk="0">
                <a:moveTo>
                  <a:pt x="10876" y="-1"/>
                </a:moveTo>
                <a:cubicBezTo>
                  <a:pt x="16334" y="3180"/>
                  <a:pt x="20126" y="8591"/>
                  <a:pt x="21253" y="14807"/>
                </a:cubicBezTo>
              </a:path>
              <a:path w="21253" h="18662" stroke="0" extrusionOk="0">
                <a:moveTo>
                  <a:pt x="10876" y="-1"/>
                </a:moveTo>
                <a:cubicBezTo>
                  <a:pt x="16334" y="3180"/>
                  <a:pt x="20126" y="8591"/>
                  <a:pt x="21253" y="14807"/>
                </a:cubicBezTo>
                <a:lnTo>
                  <a:pt x="0" y="18662"/>
                </a:lnTo>
                <a:lnTo>
                  <a:pt x="10876" y="-1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Text Box 19"/>
          <p:cNvSpPr txBox="1">
            <a:spLocks noChangeArrowheads="1"/>
          </p:cNvSpPr>
          <p:nvPr/>
        </p:nvSpPr>
        <p:spPr bwMode="auto">
          <a:xfrm>
            <a:off x="4495800" y="15240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?</a:t>
            </a:r>
          </a:p>
        </p:txBody>
      </p:sp>
      <p:sp>
        <p:nvSpPr>
          <p:cNvPr id="9234" name="Text Box 20"/>
          <p:cNvSpPr txBox="1">
            <a:spLocks noChangeArrowheads="1"/>
          </p:cNvSpPr>
          <p:nvPr/>
        </p:nvSpPr>
        <p:spPr bwMode="auto">
          <a:xfrm>
            <a:off x="3886200" y="37338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?</a:t>
            </a:r>
          </a:p>
        </p:txBody>
      </p:sp>
      <p:sp>
        <p:nvSpPr>
          <p:cNvPr id="9235" name="AutoShape 21"/>
          <p:cNvSpPr>
            <a:spLocks/>
          </p:cNvSpPr>
          <p:nvPr/>
        </p:nvSpPr>
        <p:spPr bwMode="auto">
          <a:xfrm>
            <a:off x="7315200" y="2133600"/>
            <a:ext cx="152400" cy="1524000"/>
          </a:xfrm>
          <a:prstGeom prst="rightBrace">
            <a:avLst>
              <a:gd name="adj1" fmla="val 833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Text Box 22"/>
          <p:cNvSpPr txBox="1">
            <a:spLocks noChangeArrowheads="1"/>
          </p:cNvSpPr>
          <p:nvPr/>
        </p:nvSpPr>
        <p:spPr bwMode="auto">
          <a:xfrm>
            <a:off x="6096000" y="2895600"/>
            <a:ext cx="45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10</a:t>
            </a:r>
          </a:p>
        </p:txBody>
      </p:sp>
      <p:sp>
        <p:nvSpPr>
          <p:cNvPr id="9237" name="Line 23"/>
          <p:cNvSpPr>
            <a:spLocks noChangeShapeType="1"/>
          </p:cNvSpPr>
          <p:nvPr/>
        </p:nvSpPr>
        <p:spPr bwMode="auto">
          <a:xfrm>
            <a:off x="5791200" y="268605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8" name="Line 24"/>
          <p:cNvSpPr>
            <a:spLocks noChangeShapeType="1"/>
          </p:cNvSpPr>
          <p:nvPr/>
        </p:nvSpPr>
        <p:spPr bwMode="auto">
          <a:xfrm>
            <a:off x="2505075" y="2638425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9" name="Rectangle 25"/>
          <p:cNvSpPr>
            <a:spLocks noChangeArrowheads="1"/>
          </p:cNvSpPr>
          <p:nvPr/>
        </p:nvSpPr>
        <p:spPr bwMode="auto">
          <a:xfrm>
            <a:off x="533400" y="685800"/>
            <a:ext cx="8077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 u="sng">
                <a:solidFill>
                  <a:srgbClr val="0000FF"/>
                </a:solidFill>
              </a:rPr>
              <a:t>Cách 2</a:t>
            </a:r>
            <a:r>
              <a:rPr lang="en-US" sz="3200" b="1" u="sng"/>
              <a:t>:</a:t>
            </a:r>
            <a:r>
              <a:rPr lang="en-US" sz="3200" b="1"/>
              <a:t> Tìm số lớn trước</a:t>
            </a:r>
          </a:p>
        </p:txBody>
      </p:sp>
      <p:sp>
        <p:nvSpPr>
          <p:cNvPr id="112666" name="Line 26"/>
          <p:cNvSpPr>
            <a:spLocks noChangeShapeType="1"/>
          </p:cNvSpPr>
          <p:nvPr/>
        </p:nvSpPr>
        <p:spPr bwMode="auto">
          <a:xfrm>
            <a:off x="5781675" y="3267075"/>
            <a:ext cx="1066800" cy="158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67" name="Line 27"/>
          <p:cNvSpPr>
            <a:spLocks noChangeShapeType="1"/>
          </p:cNvSpPr>
          <p:nvPr/>
        </p:nvSpPr>
        <p:spPr bwMode="auto">
          <a:xfrm>
            <a:off x="6848475" y="3190875"/>
            <a:ext cx="1588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68" name="Line 28"/>
          <p:cNvSpPr>
            <a:spLocks noChangeShapeType="1"/>
          </p:cNvSpPr>
          <p:nvPr/>
        </p:nvSpPr>
        <p:spPr bwMode="auto">
          <a:xfrm>
            <a:off x="5781675" y="3190875"/>
            <a:ext cx="1588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69" name="Line 29"/>
          <p:cNvSpPr>
            <a:spLocks noChangeShapeType="1"/>
          </p:cNvSpPr>
          <p:nvPr/>
        </p:nvSpPr>
        <p:spPr bwMode="auto">
          <a:xfrm>
            <a:off x="6858000" y="26670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 animBg="1"/>
      <p:bldP spid="112666" grpId="0" animBg="1"/>
      <p:bldP spid="112667" grpId="0" animBg="1"/>
      <p:bldP spid="112668" grpId="0" animBg="1"/>
      <p:bldP spid="11266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1"/>
          <p:cNvSpPr>
            <a:spLocks noChangeArrowheads="1"/>
          </p:cNvSpPr>
          <p:nvPr/>
        </p:nvSpPr>
        <p:spPr bwMode="auto">
          <a:xfrm>
            <a:off x="0" y="0"/>
            <a:ext cx="5791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Tx/>
              <a:buChar char="•"/>
            </a:pPr>
            <a:r>
              <a:rPr lang="en-US" sz="3200" b="1" u="sng">
                <a:solidFill>
                  <a:srgbClr val="0000FF"/>
                </a:solidFill>
              </a:rPr>
              <a:t>Cách 2</a:t>
            </a:r>
            <a:r>
              <a:rPr lang="en-US" sz="3200" b="1"/>
              <a:t>: Tìm số lớn trước</a:t>
            </a:r>
          </a:p>
        </p:txBody>
      </p:sp>
      <p:sp>
        <p:nvSpPr>
          <p:cNvPr id="113726" name="Rectangle 62"/>
          <p:cNvSpPr>
            <a:spLocks noChangeArrowheads="1"/>
          </p:cNvSpPr>
          <p:nvPr/>
        </p:nvSpPr>
        <p:spPr bwMode="auto">
          <a:xfrm>
            <a:off x="5867400" y="533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 i="1" u="sng">
                <a:solidFill>
                  <a:srgbClr val="0000FF"/>
                </a:solidFill>
              </a:rPr>
              <a:t>Bài giải</a:t>
            </a:r>
          </a:p>
          <a:p>
            <a:pPr marL="342900" indent="-342900">
              <a:spcBef>
                <a:spcPct val="20000"/>
              </a:spcBef>
            </a:pPr>
            <a:endParaRPr lang="en-US" sz="2400" b="1" i="1" u="sng"/>
          </a:p>
          <a:p>
            <a:pPr marL="342900" indent="-342900">
              <a:spcBef>
                <a:spcPct val="20000"/>
              </a:spcBef>
            </a:pPr>
            <a:endParaRPr lang="en-US" sz="3200" b="1"/>
          </a:p>
        </p:txBody>
      </p:sp>
      <p:sp>
        <p:nvSpPr>
          <p:cNvPr id="113727" name="Rectangle 63"/>
          <p:cNvSpPr>
            <a:spLocks noChangeArrowheads="1"/>
          </p:cNvSpPr>
          <p:nvPr/>
        </p:nvSpPr>
        <p:spPr bwMode="auto">
          <a:xfrm>
            <a:off x="5486400" y="1295400"/>
            <a:ext cx="266700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Hai lần số lớn là:</a:t>
            </a:r>
          </a:p>
          <a:p>
            <a:pPr eaLnBrk="0" hangingPunct="0"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70+10=80</a:t>
            </a:r>
          </a:p>
          <a:p>
            <a:pPr eaLnBrk="0" hangingPunct="0"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 lớn là:</a:t>
            </a:r>
          </a:p>
          <a:p>
            <a:pPr eaLnBrk="0" hangingPunct="0"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80:2=40</a:t>
            </a:r>
          </a:p>
          <a:p>
            <a:pPr eaLnBrk="0" hangingPunct="0"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 bé là:</a:t>
            </a:r>
          </a:p>
          <a:p>
            <a:pPr eaLnBrk="0" hangingPunct="0"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40-10=30</a:t>
            </a:r>
          </a:p>
          <a:p>
            <a:pPr eaLnBrk="0" hangingPunct="0"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Đáp số: Số lớn: 40;</a:t>
            </a:r>
          </a:p>
          <a:p>
            <a:pPr eaLnBrk="0" hangingPunct="0"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	  Số bé: 30.</a:t>
            </a:r>
          </a:p>
          <a:p>
            <a:pPr eaLnBrk="0" hangingPunct="0">
              <a:defRPr/>
            </a:pP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113729" name="Text Box 65"/>
          <p:cNvSpPr txBox="1">
            <a:spLocks noChangeArrowheads="1"/>
          </p:cNvSpPr>
          <p:nvPr/>
        </p:nvSpPr>
        <p:spPr bwMode="auto">
          <a:xfrm>
            <a:off x="1524000" y="5219700"/>
            <a:ext cx="6324600" cy="1446213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 lớn = (Tổng + Hiệu):2</a:t>
            </a:r>
          </a:p>
        </p:txBody>
      </p:sp>
      <p:sp>
        <p:nvSpPr>
          <p:cNvPr id="10246" name="Text Box 67"/>
          <p:cNvSpPr txBox="1">
            <a:spLocks noChangeArrowheads="1"/>
          </p:cNvSpPr>
          <p:nvPr/>
        </p:nvSpPr>
        <p:spPr bwMode="auto">
          <a:xfrm>
            <a:off x="-76200" y="3103563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Số bé:</a:t>
            </a:r>
          </a:p>
        </p:txBody>
      </p:sp>
      <p:sp>
        <p:nvSpPr>
          <p:cNvPr id="10247" name="Text Box 68"/>
          <p:cNvSpPr txBox="1">
            <a:spLocks noChangeArrowheads="1"/>
          </p:cNvSpPr>
          <p:nvPr/>
        </p:nvSpPr>
        <p:spPr bwMode="auto">
          <a:xfrm>
            <a:off x="-63500" y="2493963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Số lớn:</a:t>
            </a:r>
          </a:p>
        </p:txBody>
      </p:sp>
      <p:sp>
        <p:nvSpPr>
          <p:cNvPr id="10248" name="AutoShape 70"/>
          <p:cNvSpPr>
            <a:spLocks/>
          </p:cNvSpPr>
          <p:nvPr/>
        </p:nvSpPr>
        <p:spPr bwMode="auto">
          <a:xfrm>
            <a:off x="3886200" y="2438400"/>
            <a:ext cx="76200" cy="1143000"/>
          </a:xfrm>
          <a:prstGeom prst="rightBrace">
            <a:avLst>
              <a:gd name="adj1" fmla="val 1250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Text Box 71"/>
          <p:cNvSpPr txBox="1">
            <a:spLocks noChangeArrowheads="1"/>
          </p:cNvSpPr>
          <p:nvPr/>
        </p:nvSpPr>
        <p:spPr bwMode="auto">
          <a:xfrm>
            <a:off x="1828800" y="3962400"/>
            <a:ext cx="276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?</a:t>
            </a:r>
          </a:p>
        </p:txBody>
      </p:sp>
      <p:sp>
        <p:nvSpPr>
          <p:cNvPr id="10250" name="Line 72"/>
          <p:cNvSpPr>
            <a:spLocks noChangeShapeType="1"/>
          </p:cNvSpPr>
          <p:nvPr/>
        </p:nvSpPr>
        <p:spPr bwMode="auto">
          <a:xfrm>
            <a:off x="3143250" y="2752725"/>
            <a:ext cx="1588" cy="6096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1" name="Line 73"/>
          <p:cNvSpPr>
            <a:spLocks noChangeShapeType="1"/>
          </p:cNvSpPr>
          <p:nvPr/>
        </p:nvSpPr>
        <p:spPr bwMode="auto">
          <a:xfrm>
            <a:off x="914400" y="2743200"/>
            <a:ext cx="1588" cy="6096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Text Box 74"/>
          <p:cNvSpPr txBox="1">
            <a:spLocks noChangeArrowheads="1"/>
          </p:cNvSpPr>
          <p:nvPr/>
        </p:nvSpPr>
        <p:spPr bwMode="auto">
          <a:xfrm>
            <a:off x="2286000" y="17526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?</a:t>
            </a:r>
          </a:p>
        </p:txBody>
      </p:sp>
      <p:sp>
        <p:nvSpPr>
          <p:cNvPr id="10253" name="Line 75"/>
          <p:cNvSpPr>
            <a:spLocks noChangeShapeType="1"/>
          </p:cNvSpPr>
          <p:nvPr/>
        </p:nvSpPr>
        <p:spPr bwMode="auto">
          <a:xfrm>
            <a:off x="3143250" y="2762250"/>
            <a:ext cx="68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4" name="Line 76"/>
          <p:cNvSpPr>
            <a:spLocks noChangeShapeType="1"/>
          </p:cNvSpPr>
          <p:nvPr/>
        </p:nvSpPr>
        <p:spPr bwMode="auto">
          <a:xfrm>
            <a:off x="3829050" y="2686050"/>
            <a:ext cx="15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5" name="Arc 79"/>
          <p:cNvSpPr>
            <a:spLocks/>
          </p:cNvSpPr>
          <p:nvPr/>
        </p:nvSpPr>
        <p:spPr bwMode="auto">
          <a:xfrm rot="3779919" flipV="1">
            <a:off x="1500982" y="2385219"/>
            <a:ext cx="1143000" cy="2001837"/>
          </a:xfrm>
          <a:custGeom>
            <a:avLst/>
            <a:gdLst>
              <a:gd name="T0" fmla="*/ 0 w 21600"/>
              <a:gd name="T1" fmla="*/ 0 h 31534"/>
              <a:gd name="T2" fmla="*/ 2147483647 w 21600"/>
              <a:gd name="T3" fmla="*/ 2147483647 h 31534"/>
              <a:gd name="T4" fmla="*/ 0 w 21600"/>
              <a:gd name="T5" fmla="*/ 2147483647 h 31534"/>
              <a:gd name="T6" fmla="*/ 0 60000 65536"/>
              <a:gd name="T7" fmla="*/ 0 60000 65536"/>
              <a:gd name="T8" fmla="*/ 0 60000 65536"/>
              <a:gd name="T9" fmla="*/ 0 w 21600"/>
              <a:gd name="T10" fmla="*/ 0 h 31534"/>
              <a:gd name="T11" fmla="*/ 21600 w 21600"/>
              <a:gd name="T12" fmla="*/ 31534 h 315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153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057"/>
                  <a:pt x="20770" y="28464"/>
                  <a:pt x="19180" y="31534"/>
                </a:cubicBezTo>
              </a:path>
              <a:path w="21600" h="3153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057"/>
                  <a:pt x="20770" y="28464"/>
                  <a:pt x="19180" y="3153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256" name="Group 80"/>
          <p:cNvGrpSpPr>
            <a:grpSpLocks/>
          </p:cNvGrpSpPr>
          <p:nvPr/>
        </p:nvGrpSpPr>
        <p:grpSpPr bwMode="auto">
          <a:xfrm>
            <a:off x="914400" y="3257550"/>
            <a:ext cx="2238375" cy="190500"/>
            <a:chOff x="576" y="2052"/>
            <a:chExt cx="1410" cy="120"/>
          </a:xfrm>
        </p:grpSpPr>
        <p:sp>
          <p:nvSpPr>
            <p:cNvPr id="10275" name="Line 81"/>
            <p:cNvSpPr>
              <a:spLocks noChangeShapeType="1"/>
            </p:cNvSpPr>
            <p:nvPr/>
          </p:nvSpPr>
          <p:spPr bwMode="auto">
            <a:xfrm rot="16200000" flipH="1">
              <a:off x="1265" y="1409"/>
              <a:ext cx="14" cy="13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6" name="Line 82"/>
            <p:cNvSpPr>
              <a:spLocks noChangeShapeType="1"/>
            </p:cNvSpPr>
            <p:nvPr/>
          </p:nvSpPr>
          <p:spPr bwMode="auto">
            <a:xfrm rot="10475288" flipH="1">
              <a:off x="1974" y="2070"/>
              <a:ext cx="12" cy="10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7" name="Line 83"/>
            <p:cNvSpPr>
              <a:spLocks noChangeShapeType="1"/>
            </p:cNvSpPr>
            <p:nvPr/>
          </p:nvSpPr>
          <p:spPr bwMode="auto">
            <a:xfrm>
              <a:off x="582" y="2052"/>
              <a:ext cx="1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57" name="Group 84"/>
          <p:cNvGrpSpPr>
            <a:grpSpLocks/>
          </p:cNvGrpSpPr>
          <p:nvPr/>
        </p:nvGrpSpPr>
        <p:grpSpPr bwMode="auto">
          <a:xfrm>
            <a:off x="914400" y="2667000"/>
            <a:ext cx="2238375" cy="190500"/>
            <a:chOff x="576" y="2052"/>
            <a:chExt cx="1410" cy="120"/>
          </a:xfrm>
        </p:grpSpPr>
        <p:sp>
          <p:nvSpPr>
            <p:cNvPr id="10272" name="Line 85"/>
            <p:cNvSpPr>
              <a:spLocks noChangeShapeType="1"/>
            </p:cNvSpPr>
            <p:nvPr/>
          </p:nvSpPr>
          <p:spPr bwMode="auto">
            <a:xfrm rot="16200000" flipH="1">
              <a:off x="1265" y="1409"/>
              <a:ext cx="14" cy="13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3" name="Line 86"/>
            <p:cNvSpPr>
              <a:spLocks noChangeShapeType="1"/>
            </p:cNvSpPr>
            <p:nvPr/>
          </p:nvSpPr>
          <p:spPr bwMode="auto">
            <a:xfrm rot="10475288" flipH="1">
              <a:off x="1974" y="2070"/>
              <a:ext cx="12" cy="10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4" name="Line 87"/>
            <p:cNvSpPr>
              <a:spLocks noChangeShapeType="1"/>
            </p:cNvSpPr>
            <p:nvPr/>
          </p:nvSpPr>
          <p:spPr bwMode="auto">
            <a:xfrm>
              <a:off x="582" y="2052"/>
              <a:ext cx="1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58" name="Arc 88"/>
          <p:cNvSpPr>
            <a:spLocks/>
          </p:cNvSpPr>
          <p:nvPr/>
        </p:nvSpPr>
        <p:spPr bwMode="auto">
          <a:xfrm rot="13731733" flipV="1">
            <a:off x="1393032" y="1710531"/>
            <a:ext cx="2057400" cy="2128837"/>
          </a:xfrm>
          <a:custGeom>
            <a:avLst/>
            <a:gdLst>
              <a:gd name="T0" fmla="*/ 1292785491 w 21600"/>
              <a:gd name="T1" fmla="*/ 0 h 21548"/>
              <a:gd name="T2" fmla="*/ 2147483647 w 21600"/>
              <a:gd name="T3" fmla="*/ 2147483647 h 21548"/>
              <a:gd name="T4" fmla="*/ 0 w 21600"/>
              <a:gd name="T5" fmla="*/ 2147483647 h 21548"/>
              <a:gd name="T6" fmla="*/ 0 60000 65536"/>
              <a:gd name="T7" fmla="*/ 0 60000 65536"/>
              <a:gd name="T8" fmla="*/ 0 60000 65536"/>
              <a:gd name="T9" fmla="*/ 0 w 21600"/>
              <a:gd name="T10" fmla="*/ 0 h 21548"/>
              <a:gd name="T11" fmla="*/ 21600 w 21600"/>
              <a:gd name="T12" fmla="*/ 21548 h 215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48" fill="none" extrusionOk="0">
                <a:moveTo>
                  <a:pt x="1496" y="-1"/>
                </a:moveTo>
                <a:cubicBezTo>
                  <a:pt x="12817" y="785"/>
                  <a:pt x="21600" y="10199"/>
                  <a:pt x="21600" y="21548"/>
                </a:cubicBezTo>
              </a:path>
              <a:path w="21600" h="21548" stroke="0" extrusionOk="0">
                <a:moveTo>
                  <a:pt x="1496" y="-1"/>
                </a:moveTo>
                <a:cubicBezTo>
                  <a:pt x="12817" y="785"/>
                  <a:pt x="21600" y="10199"/>
                  <a:pt x="21600" y="21548"/>
                </a:cubicBezTo>
                <a:lnTo>
                  <a:pt x="0" y="21548"/>
                </a:lnTo>
                <a:lnTo>
                  <a:pt x="1496" y="-1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Text Box 89"/>
          <p:cNvSpPr txBox="1">
            <a:spLocks noChangeArrowheads="1"/>
          </p:cNvSpPr>
          <p:nvPr/>
        </p:nvSpPr>
        <p:spPr bwMode="auto">
          <a:xfrm>
            <a:off x="4038600" y="2819400"/>
            <a:ext cx="45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70</a:t>
            </a:r>
          </a:p>
        </p:txBody>
      </p:sp>
      <p:sp>
        <p:nvSpPr>
          <p:cNvPr id="10260" name="Line 90"/>
          <p:cNvSpPr>
            <a:spLocks noChangeShapeType="1"/>
          </p:cNvSpPr>
          <p:nvPr/>
        </p:nvSpPr>
        <p:spPr bwMode="auto">
          <a:xfrm>
            <a:off x="4800600" y="1143000"/>
            <a:ext cx="0" cy="38862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261" name="Group 98"/>
          <p:cNvGrpSpPr>
            <a:grpSpLocks/>
          </p:cNvGrpSpPr>
          <p:nvPr/>
        </p:nvGrpSpPr>
        <p:grpSpPr bwMode="auto">
          <a:xfrm>
            <a:off x="3124200" y="6705600"/>
            <a:ext cx="758825" cy="1317625"/>
            <a:chOff x="1988" y="1776"/>
            <a:chExt cx="478" cy="830"/>
          </a:xfrm>
        </p:grpSpPr>
        <p:sp>
          <p:nvSpPr>
            <p:cNvPr id="10265" name="Arc 77"/>
            <p:cNvSpPr>
              <a:spLocks/>
            </p:cNvSpPr>
            <p:nvPr/>
          </p:nvSpPr>
          <p:spPr bwMode="auto">
            <a:xfrm rot="6852918">
              <a:off x="2035" y="1825"/>
              <a:ext cx="480" cy="382"/>
            </a:xfrm>
            <a:custGeom>
              <a:avLst/>
              <a:gdLst>
                <a:gd name="T0" fmla="*/ 0 w 21600"/>
                <a:gd name="T1" fmla="*/ 0 h 17201"/>
                <a:gd name="T2" fmla="*/ 0 w 21600"/>
                <a:gd name="T3" fmla="*/ 0 h 17201"/>
                <a:gd name="T4" fmla="*/ 0 w 21600"/>
                <a:gd name="T5" fmla="*/ 0 h 17201"/>
                <a:gd name="T6" fmla="*/ 0 60000 65536"/>
                <a:gd name="T7" fmla="*/ 0 60000 65536"/>
                <a:gd name="T8" fmla="*/ 0 60000 65536"/>
                <a:gd name="T9" fmla="*/ 0 w 21600"/>
                <a:gd name="T10" fmla="*/ 0 h 17201"/>
                <a:gd name="T11" fmla="*/ 21600 w 21600"/>
                <a:gd name="T12" fmla="*/ 17201 h 1720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7201" fill="none" extrusionOk="0">
                  <a:moveTo>
                    <a:pt x="13064" y="0"/>
                  </a:moveTo>
                  <a:cubicBezTo>
                    <a:pt x="18442" y="4084"/>
                    <a:pt x="21600" y="10448"/>
                    <a:pt x="21600" y="17201"/>
                  </a:cubicBezTo>
                </a:path>
                <a:path w="21600" h="17201" stroke="0" extrusionOk="0">
                  <a:moveTo>
                    <a:pt x="13064" y="0"/>
                  </a:moveTo>
                  <a:cubicBezTo>
                    <a:pt x="18442" y="4084"/>
                    <a:pt x="21600" y="10448"/>
                    <a:pt x="21600" y="17201"/>
                  </a:cubicBezTo>
                  <a:lnTo>
                    <a:pt x="0" y="17201"/>
                  </a:lnTo>
                  <a:lnTo>
                    <a:pt x="13064" y="0"/>
                  </a:lnTo>
                  <a:close/>
                </a:path>
              </a:pathLst>
            </a:custGeom>
            <a:noFill/>
            <a:ln w="28575">
              <a:solidFill>
                <a:srgbClr val="FF66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6" name="Text Box 78"/>
            <p:cNvSpPr txBox="1">
              <a:spLocks noChangeArrowheads="1"/>
            </p:cNvSpPr>
            <p:nvPr/>
          </p:nvSpPr>
          <p:spPr bwMode="auto">
            <a:xfrm>
              <a:off x="2036" y="2160"/>
              <a:ext cx="288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rgbClr val="FF3300"/>
                  </a:solidFill>
                </a:rPr>
                <a:t>10</a:t>
              </a:r>
            </a:p>
          </p:txBody>
        </p:sp>
        <p:grpSp>
          <p:nvGrpSpPr>
            <p:cNvPr id="10267" name="Group 94"/>
            <p:cNvGrpSpPr>
              <a:grpSpLocks/>
            </p:cNvGrpSpPr>
            <p:nvPr/>
          </p:nvGrpSpPr>
          <p:grpSpPr bwMode="auto">
            <a:xfrm>
              <a:off x="1988" y="2064"/>
              <a:ext cx="433" cy="96"/>
              <a:chOff x="1968" y="2448"/>
              <a:chExt cx="433" cy="96"/>
            </a:xfrm>
          </p:grpSpPr>
          <p:sp>
            <p:nvSpPr>
              <p:cNvPr id="10269" name="Line 91"/>
              <p:cNvSpPr>
                <a:spLocks noChangeShapeType="1"/>
              </p:cNvSpPr>
              <p:nvPr/>
            </p:nvSpPr>
            <p:spPr bwMode="auto">
              <a:xfrm>
                <a:off x="1968" y="2496"/>
                <a:ext cx="432" cy="0"/>
              </a:xfrm>
              <a:prstGeom prst="line">
                <a:avLst/>
              </a:prstGeom>
              <a:noFill/>
              <a:ln w="571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0" name="Line 92"/>
              <p:cNvSpPr>
                <a:spLocks noChangeShapeType="1"/>
              </p:cNvSpPr>
              <p:nvPr/>
            </p:nvSpPr>
            <p:spPr bwMode="auto">
              <a:xfrm>
                <a:off x="2400" y="2448"/>
                <a:ext cx="1" cy="96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1" name="Line 93"/>
              <p:cNvSpPr>
                <a:spLocks noChangeShapeType="1"/>
              </p:cNvSpPr>
              <p:nvPr/>
            </p:nvSpPr>
            <p:spPr bwMode="auto">
              <a:xfrm>
                <a:off x="1968" y="2448"/>
                <a:ext cx="1" cy="96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68" name="Text Box 95"/>
            <p:cNvSpPr txBox="1">
              <a:spLocks noChangeArrowheads="1"/>
            </p:cNvSpPr>
            <p:nvPr/>
          </p:nvSpPr>
          <p:spPr bwMode="auto">
            <a:xfrm>
              <a:off x="2036" y="2160"/>
              <a:ext cx="288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rgbClr val="FF3300"/>
                  </a:solidFill>
                </a:rPr>
                <a:t>10</a:t>
              </a:r>
            </a:p>
          </p:txBody>
        </p:sp>
      </p:grpSp>
      <p:sp>
        <p:nvSpPr>
          <p:cNvPr id="10262" name="Text Box 96"/>
          <p:cNvSpPr txBox="1">
            <a:spLocks noChangeArrowheads="1"/>
          </p:cNvSpPr>
          <p:nvPr/>
        </p:nvSpPr>
        <p:spPr bwMode="auto">
          <a:xfrm>
            <a:off x="3200400" y="2819400"/>
            <a:ext cx="45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10</a:t>
            </a:r>
          </a:p>
        </p:txBody>
      </p:sp>
      <p:sp>
        <p:nvSpPr>
          <p:cNvPr id="10263" name="Arc 97"/>
          <p:cNvSpPr>
            <a:spLocks/>
          </p:cNvSpPr>
          <p:nvPr/>
        </p:nvSpPr>
        <p:spPr bwMode="auto">
          <a:xfrm rot="6852918">
            <a:off x="3198813" y="2297112"/>
            <a:ext cx="762000" cy="606425"/>
          </a:xfrm>
          <a:custGeom>
            <a:avLst/>
            <a:gdLst>
              <a:gd name="T0" fmla="*/ 573604747 w 21600"/>
              <a:gd name="T1" fmla="*/ 0 h 17201"/>
              <a:gd name="T2" fmla="*/ 948325308 w 21600"/>
              <a:gd name="T3" fmla="*/ 753743521 h 17201"/>
              <a:gd name="T4" fmla="*/ 0 w 21600"/>
              <a:gd name="T5" fmla="*/ 753743521 h 17201"/>
              <a:gd name="T6" fmla="*/ 0 60000 65536"/>
              <a:gd name="T7" fmla="*/ 0 60000 65536"/>
              <a:gd name="T8" fmla="*/ 0 60000 65536"/>
              <a:gd name="T9" fmla="*/ 0 w 21600"/>
              <a:gd name="T10" fmla="*/ 0 h 17201"/>
              <a:gd name="T11" fmla="*/ 21600 w 21600"/>
              <a:gd name="T12" fmla="*/ 17201 h 1720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201" fill="none" extrusionOk="0">
                <a:moveTo>
                  <a:pt x="13064" y="0"/>
                </a:moveTo>
                <a:cubicBezTo>
                  <a:pt x="18442" y="4084"/>
                  <a:pt x="21600" y="10448"/>
                  <a:pt x="21600" y="17201"/>
                </a:cubicBezTo>
              </a:path>
              <a:path w="21600" h="17201" stroke="0" extrusionOk="0">
                <a:moveTo>
                  <a:pt x="13064" y="0"/>
                </a:moveTo>
                <a:cubicBezTo>
                  <a:pt x="18442" y="4084"/>
                  <a:pt x="21600" y="10448"/>
                  <a:pt x="21600" y="17201"/>
                </a:cubicBezTo>
                <a:lnTo>
                  <a:pt x="0" y="17201"/>
                </a:lnTo>
                <a:lnTo>
                  <a:pt x="13064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Rectangle 99"/>
          <p:cNvSpPr>
            <a:spLocks noChangeArrowheads="1"/>
          </p:cNvSpPr>
          <p:nvPr/>
        </p:nvSpPr>
        <p:spPr bwMode="auto">
          <a:xfrm>
            <a:off x="990600" y="762000"/>
            <a:ext cx="2209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3200" b="1">
                <a:solidFill>
                  <a:srgbClr val="0000FF"/>
                </a:solidFill>
              </a:rPr>
              <a:t>Tóm tắt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3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3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3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726" grpId="0"/>
      <p:bldP spid="113727" grpId="0"/>
      <p:bldP spid="11372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450</TotalTime>
  <Words>664</Words>
  <Application>Microsoft PowerPoint</Application>
  <PresentationFormat>On-screen Show (4:3)</PresentationFormat>
  <Paragraphs>162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Default Design</vt:lpstr>
      <vt:lpstr>Slide 1</vt:lpstr>
      <vt:lpstr>Slide 2</vt:lpstr>
      <vt:lpstr>Bài toán:   Tổng của hai số là 70. Hiệu của hai số đó là 10. Tìm hai số đó.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Phuong Cat Linh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PHAM VIET HUNG VHTT</dc:creator>
  <cp:lastModifiedBy>CSTeam</cp:lastModifiedBy>
  <cp:revision>24</cp:revision>
  <cp:lastPrinted>1601-01-01T00:00:00Z</cp:lastPrinted>
  <dcterms:created xsi:type="dcterms:W3CDTF">2009-10-22T15:24:27Z</dcterms:created>
  <dcterms:modified xsi:type="dcterms:W3CDTF">2016-06-30T02:12:30Z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8</vt:i4>
  </property>
</Properties>
</file>